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56" r:id="rId3"/>
    <p:sldId id="257" r:id="rId4"/>
    <p:sldId id="258" r:id="rId5"/>
    <p:sldId id="259" r:id="rId6"/>
    <p:sldId id="260" r:id="rId7"/>
    <p:sldId id="262" r:id="rId8"/>
    <p:sldId id="263" r:id="rId9"/>
    <p:sldId id="275" r:id="rId10"/>
    <p:sldId id="264" r:id="rId11"/>
    <p:sldId id="266" r:id="rId12"/>
    <p:sldId id="276" r:id="rId13"/>
    <p:sldId id="277" r:id="rId14"/>
    <p:sldId id="265" r:id="rId15"/>
    <p:sldId id="267" r:id="rId16"/>
    <p:sldId id="268" r:id="rId17"/>
    <p:sldId id="269" r:id="rId18"/>
    <p:sldId id="271" r:id="rId19"/>
    <p:sldId id="270" r:id="rId20"/>
    <p:sldId id="273" r:id="rId21"/>
    <p:sldId id="272" r:id="rId22"/>
    <p:sldId id="27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92"/>
    <p:restoredTop sz="94829"/>
  </p:normalViewPr>
  <p:slideViewPr>
    <p:cSldViewPr snapToGrid="0">
      <p:cViewPr>
        <p:scale>
          <a:sx n="95" d="100"/>
          <a:sy n="95" d="100"/>
        </p:scale>
        <p:origin x="248" y="1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E1CA87-6050-47BE-95BA-93DE3B26BAB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1C7C815-2AA1-452F-8D36-6B833C05C794}">
      <dgm:prSet/>
      <dgm:spPr/>
      <dgm:t>
        <a:bodyPr/>
        <a:lstStyle/>
        <a:p>
          <a:r>
            <a:rPr kumimoji="1" lang="en-US"/>
            <a:t>Since the prices are similar in one day (open, close, high, low), meanwhile, it is not clear the volume data is relatively helpful or not. </a:t>
          </a:r>
          <a:endParaRPr lang="en-US"/>
        </a:p>
      </dgm:t>
    </dgm:pt>
    <dgm:pt modelId="{4323EF5A-5A90-429E-80AE-27061E57B203}" type="parTrans" cxnId="{D5EC30BC-5A15-4993-B7A5-E2771C791048}">
      <dgm:prSet/>
      <dgm:spPr/>
      <dgm:t>
        <a:bodyPr/>
        <a:lstStyle/>
        <a:p>
          <a:endParaRPr lang="en-US"/>
        </a:p>
      </dgm:t>
    </dgm:pt>
    <dgm:pt modelId="{32003191-FBDC-43D8-B46F-1E58472FBFB5}" type="sibTrans" cxnId="{D5EC30BC-5A15-4993-B7A5-E2771C791048}">
      <dgm:prSet/>
      <dgm:spPr/>
      <dgm:t>
        <a:bodyPr/>
        <a:lstStyle/>
        <a:p>
          <a:endParaRPr lang="en-US"/>
        </a:p>
      </dgm:t>
    </dgm:pt>
    <dgm:pt modelId="{DB63D2DC-34B0-4B74-888B-6FC759C0ACC0}">
      <dgm:prSet/>
      <dgm:spPr/>
      <dgm:t>
        <a:bodyPr/>
        <a:lstStyle/>
        <a:p>
          <a:r>
            <a:rPr kumimoji="1" lang="en-US"/>
            <a:t>It is helpful to visualization the price with the volume, to check if any potential relationship behind them. </a:t>
          </a:r>
          <a:endParaRPr lang="en-US"/>
        </a:p>
      </dgm:t>
    </dgm:pt>
    <dgm:pt modelId="{086D0CC4-ECB4-408B-B861-4A2D2E78AD30}" type="parTrans" cxnId="{6C67BA1F-88FA-46A0-9A8E-91E5C01D1D3C}">
      <dgm:prSet/>
      <dgm:spPr/>
      <dgm:t>
        <a:bodyPr/>
        <a:lstStyle/>
        <a:p>
          <a:endParaRPr lang="en-US"/>
        </a:p>
      </dgm:t>
    </dgm:pt>
    <dgm:pt modelId="{DAFDFD5E-9B96-453C-9594-BD3058507477}" type="sibTrans" cxnId="{6C67BA1F-88FA-46A0-9A8E-91E5C01D1D3C}">
      <dgm:prSet/>
      <dgm:spPr/>
      <dgm:t>
        <a:bodyPr/>
        <a:lstStyle/>
        <a:p>
          <a:endParaRPr lang="en-US"/>
        </a:p>
      </dgm:t>
    </dgm:pt>
    <dgm:pt modelId="{EEE40E19-E8A7-4A41-BEED-CD136FCC01A4}">
      <dgm:prSet/>
      <dgm:spPr/>
      <dgm:t>
        <a:bodyPr/>
        <a:lstStyle/>
        <a:p>
          <a:r>
            <a:rPr kumimoji="1" lang="en-US"/>
            <a:t>Here are figures about close price and volume for six commodity. </a:t>
          </a:r>
          <a:endParaRPr lang="en-US"/>
        </a:p>
      </dgm:t>
    </dgm:pt>
    <dgm:pt modelId="{C7B56E9B-8118-487D-98B0-9BF77E6AE1C4}" type="parTrans" cxnId="{D0A8A34F-9DB2-4E92-8ADD-298992CDCA01}">
      <dgm:prSet/>
      <dgm:spPr/>
      <dgm:t>
        <a:bodyPr/>
        <a:lstStyle/>
        <a:p>
          <a:endParaRPr lang="en-US"/>
        </a:p>
      </dgm:t>
    </dgm:pt>
    <dgm:pt modelId="{B7C9E9C2-4CD7-4661-A36E-04D1600DE941}" type="sibTrans" cxnId="{D0A8A34F-9DB2-4E92-8ADD-298992CDCA01}">
      <dgm:prSet/>
      <dgm:spPr/>
      <dgm:t>
        <a:bodyPr/>
        <a:lstStyle/>
        <a:p>
          <a:endParaRPr lang="en-US"/>
        </a:p>
      </dgm:t>
    </dgm:pt>
    <dgm:pt modelId="{48077FAA-322A-F647-AA48-1A9B4DA21F33}" type="pres">
      <dgm:prSet presAssocID="{E3E1CA87-6050-47BE-95BA-93DE3B26BAB5}" presName="vert0" presStyleCnt="0">
        <dgm:presLayoutVars>
          <dgm:dir/>
          <dgm:animOne val="branch"/>
          <dgm:animLvl val="lvl"/>
        </dgm:presLayoutVars>
      </dgm:prSet>
      <dgm:spPr/>
    </dgm:pt>
    <dgm:pt modelId="{FE8923C9-CBAE-7545-BCB6-3295007D8BD4}" type="pres">
      <dgm:prSet presAssocID="{A1C7C815-2AA1-452F-8D36-6B833C05C794}" presName="thickLine" presStyleLbl="alignNode1" presStyleIdx="0" presStyleCnt="3"/>
      <dgm:spPr/>
    </dgm:pt>
    <dgm:pt modelId="{4C12E742-633F-EF4C-B58A-79D806BDE1CF}" type="pres">
      <dgm:prSet presAssocID="{A1C7C815-2AA1-452F-8D36-6B833C05C794}" presName="horz1" presStyleCnt="0"/>
      <dgm:spPr/>
    </dgm:pt>
    <dgm:pt modelId="{E4B49F1D-63F3-644A-8445-474D170E344E}" type="pres">
      <dgm:prSet presAssocID="{A1C7C815-2AA1-452F-8D36-6B833C05C794}" presName="tx1" presStyleLbl="revTx" presStyleIdx="0" presStyleCnt="3"/>
      <dgm:spPr/>
    </dgm:pt>
    <dgm:pt modelId="{E3841115-E9E7-6F40-938E-DB7DD1BFA11C}" type="pres">
      <dgm:prSet presAssocID="{A1C7C815-2AA1-452F-8D36-6B833C05C794}" presName="vert1" presStyleCnt="0"/>
      <dgm:spPr/>
    </dgm:pt>
    <dgm:pt modelId="{EE9F7A44-6823-9F4C-B10B-AA55F7EF571D}" type="pres">
      <dgm:prSet presAssocID="{DB63D2DC-34B0-4B74-888B-6FC759C0ACC0}" presName="thickLine" presStyleLbl="alignNode1" presStyleIdx="1" presStyleCnt="3"/>
      <dgm:spPr/>
    </dgm:pt>
    <dgm:pt modelId="{2B57F58D-BC32-8146-906C-C51880694C48}" type="pres">
      <dgm:prSet presAssocID="{DB63D2DC-34B0-4B74-888B-6FC759C0ACC0}" presName="horz1" presStyleCnt="0"/>
      <dgm:spPr/>
    </dgm:pt>
    <dgm:pt modelId="{B1F81CDB-EADC-8447-A7B3-085603A91BC4}" type="pres">
      <dgm:prSet presAssocID="{DB63D2DC-34B0-4B74-888B-6FC759C0ACC0}" presName="tx1" presStyleLbl="revTx" presStyleIdx="1" presStyleCnt="3"/>
      <dgm:spPr/>
    </dgm:pt>
    <dgm:pt modelId="{2F1B82CD-6129-154A-85EF-BB1F5952B999}" type="pres">
      <dgm:prSet presAssocID="{DB63D2DC-34B0-4B74-888B-6FC759C0ACC0}" presName="vert1" presStyleCnt="0"/>
      <dgm:spPr/>
    </dgm:pt>
    <dgm:pt modelId="{48E3F43A-3D2B-3048-82C6-905DD30F754D}" type="pres">
      <dgm:prSet presAssocID="{EEE40E19-E8A7-4A41-BEED-CD136FCC01A4}" presName="thickLine" presStyleLbl="alignNode1" presStyleIdx="2" presStyleCnt="3"/>
      <dgm:spPr/>
    </dgm:pt>
    <dgm:pt modelId="{9BF22D42-CF32-1648-9260-CBE53A45A99C}" type="pres">
      <dgm:prSet presAssocID="{EEE40E19-E8A7-4A41-BEED-CD136FCC01A4}" presName="horz1" presStyleCnt="0"/>
      <dgm:spPr/>
    </dgm:pt>
    <dgm:pt modelId="{2CA6112E-DE06-E34F-90E5-6FEC6FB58B49}" type="pres">
      <dgm:prSet presAssocID="{EEE40E19-E8A7-4A41-BEED-CD136FCC01A4}" presName="tx1" presStyleLbl="revTx" presStyleIdx="2" presStyleCnt="3"/>
      <dgm:spPr/>
    </dgm:pt>
    <dgm:pt modelId="{1F4B2171-89B8-764C-A1CD-89E04D300392}" type="pres">
      <dgm:prSet presAssocID="{EEE40E19-E8A7-4A41-BEED-CD136FCC01A4}" presName="vert1" presStyleCnt="0"/>
      <dgm:spPr/>
    </dgm:pt>
  </dgm:ptLst>
  <dgm:cxnLst>
    <dgm:cxn modelId="{8E3E1004-2E19-8244-90D8-94D827A5CBE7}" type="presOf" srcId="{DB63D2DC-34B0-4B74-888B-6FC759C0ACC0}" destId="{B1F81CDB-EADC-8447-A7B3-085603A91BC4}" srcOrd="0" destOrd="0" presId="urn:microsoft.com/office/officeart/2008/layout/LinedList"/>
    <dgm:cxn modelId="{6C67BA1F-88FA-46A0-9A8E-91E5C01D1D3C}" srcId="{E3E1CA87-6050-47BE-95BA-93DE3B26BAB5}" destId="{DB63D2DC-34B0-4B74-888B-6FC759C0ACC0}" srcOrd="1" destOrd="0" parTransId="{086D0CC4-ECB4-408B-B861-4A2D2E78AD30}" sibTransId="{DAFDFD5E-9B96-453C-9594-BD3058507477}"/>
    <dgm:cxn modelId="{D0A8A34F-9DB2-4E92-8ADD-298992CDCA01}" srcId="{E3E1CA87-6050-47BE-95BA-93DE3B26BAB5}" destId="{EEE40E19-E8A7-4A41-BEED-CD136FCC01A4}" srcOrd="2" destOrd="0" parTransId="{C7B56E9B-8118-487D-98B0-9BF77E6AE1C4}" sibTransId="{B7C9E9C2-4CD7-4661-A36E-04D1600DE941}"/>
    <dgm:cxn modelId="{126D9FB0-68F3-0D4F-8631-4BBD08592AB8}" type="presOf" srcId="{A1C7C815-2AA1-452F-8D36-6B833C05C794}" destId="{E4B49F1D-63F3-644A-8445-474D170E344E}" srcOrd="0" destOrd="0" presId="urn:microsoft.com/office/officeart/2008/layout/LinedList"/>
    <dgm:cxn modelId="{D5EC30BC-5A15-4993-B7A5-E2771C791048}" srcId="{E3E1CA87-6050-47BE-95BA-93DE3B26BAB5}" destId="{A1C7C815-2AA1-452F-8D36-6B833C05C794}" srcOrd="0" destOrd="0" parTransId="{4323EF5A-5A90-429E-80AE-27061E57B203}" sibTransId="{32003191-FBDC-43D8-B46F-1E58472FBFB5}"/>
    <dgm:cxn modelId="{022AA1C6-FCC6-B748-A64A-6CB5734212A4}" type="presOf" srcId="{E3E1CA87-6050-47BE-95BA-93DE3B26BAB5}" destId="{48077FAA-322A-F647-AA48-1A9B4DA21F33}" srcOrd="0" destOrd="0" presId="urn:microsoft.com/office/officeart/2008/layout/LinedList"/>
    <dgm:cxn modelId="{417C49DA-3378-FD45-975D-B7FE73250C46}" type="presOf" srcId="{EEE40E19-E8A7-4A41-BEED-CD136FCC01A4}" destId="{2CA6112E-DE06-E34F-90E5-6FEC6FB58B49}" srcOrd="0" destOrd="0" presId="urn:microsoft.com/office/officeart/2008/layout/LinedList"/>
    <dgm:cxn modelId="{3651AA1D-E05C-1149-9E68-F17A95CBE1E6}" type="presParOf" srcId="{48077FAA-322A-F647-AA48-1A9B4DA21F33}" destId="{FE8923C9-CBAE-7545-BCB6-3295007D8BD4}" srcOrd="0" destOrd="0" presId="urn:microsoft.com/office/officeart/2008/layout/LinedList"/>
    <dgm:cxn modelId="{2E6704F6-D8F9-5A49-944A-5C2F2AAD096E}" type="presParOf" srcId="{48077FAA-322A-F647-AA48-1A9B4DA21F33}" destId="{4C12E742-633F-EF4C-B58A-79D806BDE1CF}" srcOrd="1" destOrd="0" presId="urn:microsoft.com/office/officeart/2008/layout/LinedList"/>
    <dgm:cxn modelId="{9B86BB70-95F2-F84C-A4EA-3367AE51083F}" type="presParOf" srcId="{4C12E742-633F-EF4C-B58A-79D806BDE1CF}" destId="{E4B49F1D-63F3-644A-8445-474D170E344E}" srcOrd="0" destOrd="0" presId="urn:microsoft.com/office/officeart/2008/layout/LinedList"/>
    <dgm:cxn modelId="{8AA28CE4-3C93-CE4E-84E8-0F4655D68FA7}" type="presParOf" srcId="{4C12E742-633F-EF4C-B58A-79D806BDE1CF}" destId="{E3841115-E9E7-6F40-938E-DB7DD1BFA11C}" srcOrd="1" destOrd="0" presId="urn:microsoft.com/office/officeart/2008/layout/LinedList"/>
    <dgm:cxn modelId="{25928D04-0CF9-B242-BDB0-DD62513539CA}" type="presParOf" srcId="{48077FAA-322A-F647-AA48-1A9B4DA21F33}" destId="{EE9F7A44-6823-9F4C-B10B-AA55F7EF571D}" srcOrd="2" destOrd="0" presId="urn:microsoft.com/office/officeart/2008/layout/LinedList"/>
    <dgm:cxn modelId="{5BFAF18C-2DCF-6A43-868A-75A1B3DF618B}" type="presParOf" srcId="{48077FAA-322A-F647-AA48-1A9B4DA21F33}" destId="{2B57F58D-BC32-8146-906C-C51880694C48}" srcOrd="3" destOrd="0" presId="urn:microsoft.com/office/officeart/2008/layout/LinedList"/>
    <dgm:cxn modelId="{636C910E-A513-A144-8DCB-5AD069CB60E5}" type="presParOf" srcId="{2B57F58D-BC32-8146-906C-C51880694C48}" destId="{B1F81CDB-EADC-8447-A7B3-085603A91BC4}" srcOrd="0" destOrd="0" presId="urn:microsoft.com/office/officeart/2008/layout/LinedList"/>
    <dgm:cxn modelId="{35A72DA5-706E-1342-8046-AA626DDFC4C2}" type="presParOf" srcId="{2B57F58D-BC32-8146-906C-C51880694C48}" destId="{2F1B82CD-6129-154A-85EF-BB1F5952B999}" srcOrd="1" destOrd="0" presId="urn:microsoft.com/office/officeart/2008/layout/LinedList"/>
    <dgm:cxn modelId="{05BA8365-D52F-9341-A739-3006B1CF73A4}" type="presParOf" srcId="{48077FAA-322A-F647-AA48-1A9B4DA21F33}" destId="{48E3F43A-3D2B-3048-82C6-905DD30F754D}" srcOrd="4" destOrd="0" presId="urn:microsoft.com/office/officeart/2008/layout/LinedList"/>
    <dgm:cxn modelId="{642E49E2-2BB7-6E40-917C-8C3BCF23F1D6}" type="presParOf" srcId="{48077FAA-322A-F647-AA48-1A9B4DA21F33}" destId="{9BF22D42-CF32-1648-9260-CBE53A45A99C}" srcOrd="5" destOrd="0" presId="urn:microsoft.com/office/officeart/2008/layout/LinedList"/>
    <dgm:cxn modelId="{5772ED8E-34F1-BF4D-A33F-2004C464C3CD}" type="presParOf" srcId="{9BF22D42-CF32-1648-9260-CBE53A45A99C}" destId="{2CA6112E-DE06-E34F-90E5-6FEC6FB58B49}" srcOrd="0" destOrd="0" presId="urn:microsoft.com/office/officeart/2008/layout/LinedList"/>
    <dgm:cxn modelId="{F09B0F35-58DD-6E4F-958B-694DE403043A}" type="presParOf" srcId="{9BF22D42-CF32-1648-9260-CBE53A45A99C}" destId="{1F4B2171-89B8-764C-A1CD-89E04D30039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CFC4E-792C-48C9-8B3A-5A0A7CD346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008263-9715-4DA2-9AA2-959BEF9CD280}">
      <dgm:prSet/>
      <dgm:spPr/>
      <dgm:t>
        <a:bodyPr/>
        <a:lstStyle/>
        <a:p>
          <a:pPr>
            <a:lnSpc>
              <a:spcPct val="100000"/>
            </a:lnSpc>
          </a:pPr>
          <a:r>
            <a:rPr kumimoji="1" lang="en-US" dirty="0"/>
            <a:t>What features will be used?</a:t>
          </a:r>
        </a:p>
        <a:p>
          <a:pPr>
            <a:lnSpc>
              <a:spcPct val="100000"/>
            </a:lnSpc>
          </a:pPr>
          <a:r>
            <a:rPr lang="en-US" dirty="0"/>
            <a:t>Use price data with certain lookback as features</a:t>
          </a:r>
        </a:p>
      </dgm:t>
    </dgm:pt>
    <dgm:pt modelId="{B38B13B9-901E-4A00-A3EA-16864A570894}" type="parTrans" cxnId="{27E46EBC-CD68-4AF9-BB35-E1ADD4066FDE}">
      <dgm:prSet/>
      <dgm:spPr/>
      <dgm:t>
        <a:bodyPr/>
        <a:lstStyle/>
        <a:p>
          <a:endParaRPr lang="en-US"/>
        </a:p>
      </dgm:t>
    </dgm:pt>
    <dgm:pt modelId="{FCCF688D-1A6C-42C6-9084-812FC67A7E3D}" type="sibTrans" cxnId="{27E46EBC-CD68-4AF9-BB35-E1ADD4066FDE}">
      <dgm:prSet/>
      <dgm:spPr/>
      <dgm:t>
        <a:bodyPr/>
        <a:lstStyle/>
        <a:p>
          <a:endParaRPr lang="en-US"/>
        </a:p>
      </dgm:t>
    </dgm:pt>
    <dgm:pt modelId="{5563932D-C14A-4C2A-A630-300B529D5D29}">
      <dgm:prSet/>
      <dgm:spPr/>
      <dgm:t>
        <a:bodyPr/>
        <a:lstStyle/>
        <a:p>
          <a:pPr>
            <a:lnSpc>
              <a:spcPct val="100000"/>
            </a:lnSpc>
          </a:pPr>
          <a:r>
            <a:rPr kumimoji="1" lang="en-US" dirty="0"/>
            <a:t>How to split the train and test dataset? What is the ratio of it?</a:t>
          </a:r>
        </a:p>
        <a:p>
          <a:pPr>
            <a:lnSpc>
              <a:spcPct val="100000"/>
            </a:lnSpc>
          </a:pPr>
          <a:r>
            <a:rPr lang="en-US" dirty="0"/>
            <a:t>split the train and test dataset as ratio of 8:2</a:t>
          </a:r>
        </a:p>
      </dgm:t>
    </dgm:pt>
    <dgm:pt modelId="{D5ADF554-4F40-4636-BC5A-4BFB174C366F}" type="parTrans" cxnId="{DE59BA4E-67F6-41C1-B8EB-76352D453769}">
      <dgm:prSet/>
      <dgm:spPr/>
      <dgm:t>
        <a:bodyPr/>
        <a:lstStyle/>
        <a:p>
          <a:endParaRPr lang="en-US"/>
        </a:p>
      </dgm:t>
    </dgm:pt>
    <dgm:pt modelId="{B6BA6390-FFE1-498A-9A6F-B42A304AEADB}" type="sibTrans" cxnId="{DE59BA4E-67F6-41C1-B8EB-76352D453769}">
      <dgm:prSet/>
      <dgm:spPr/>
      <dgm:t>
        <a:bodyPr/>
        <a:lstStyle/>
        <a:p>
          <a:endParaRPr lang="en-US"/>
        </a:p>
      </dgm:t>
    </dgm:pt>
    <dgm:pt modelId="{35469499-023B-4AA0-8257-2045E3D2A48D}" type="pres">
      <dgm:prSet presAssocID="{157CFC4E-792C-48C9-8B3A-5A0A7CD34616}" presName="root" presStyleCnt="0">
        <dgm:presLayoutVars>
          <dgm:dir/>
          <dgm:resizeHandles val="exact"/>
        </dgm:presLayoutVars>
      </dgm:prSet>
      <dgm:spPr/>
    </dgm:pt>
    <dgm:pt modelId="{AA26BC8D-757D-4D92-A8FC-FE24679281E9}" type="pres">
      <dgm:prSet presAssocID="{B8008263-9715-4DA2-9AA2-959BEF9CD280}" presName="compNode" presStyleCnt="0"/>
      <dgm:spPr/>
    </dgm:pt>
    <dgm:pt modelId="{49BE524A-7677-4F10-AE2F-E009331D0DAA}" type="pres">
      <dgm:prSet presAssocID="{B8008263-9715-4DA2-9AA2-959BEF9CD280}" presName="bgRect" presStyleLbl="bgShp" presStyleIdx="0" presStyleCnt="2"/>
      <dgm:spPr/>
    </dgm:pt>
    <dgm:pt modelId="{E604FAAF-DF7C-4ED2-AFE7-97B2F2CDE79E}" type="pres">
      <dgm:prSet presAssocID="{B8008263-9715-4DA2-9AA2-959BEF9CD2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774882A5-6B45-43D1-9167-F7D99B2B5B37}" type="pres">
      <dgm:prSet presAssocID="{B8008263-9715-4DA2-9AA2-959BEF9CD280}" presName="spaceRect" presStyleCnt="0"/>
      <dgm:spPr/>
    </dgm:pt>
    <dgm:pt modelId="{BD3D976E-164B-4EC5-97E2-5259FD35831D}" type="pres">
      <dgm:prSet presAssocID="{B8008263-9715-4DA2-9AA2-959BEF9CD280}" presName="parTx" presStyleLbl="revTx" presStyleIdx="0" presStyleCnt="2">
        <dgm:presLayoutVars>
          <dgm:chMax val="0"/>
          <dgm:chPref val="0"/>
        </dgm:presLayoutVars>
      </dgm:prSet>
      <dgm:spPr/>
    </dgm:pt>
    <dgm:pt modelId="{B4BA62D9-1D1B-4AD4-9FFA-CC4FEDDF42F4}" type="pres">
      <dgm:prSet presAssocID="{FCCF688D-1A6C-42C6-9084-812FC67A7E3D}" presName="sibTrans" presStyleCnt="0"/>
      <dgm:spPr/>
    </dgm:pt>
    <dgm:pt modelId="{7C2B5B9E-460E-4B65-9F36-00FC8E934E84}" type="pres">
      <dgm:prSet presAssocID="{5563932D-C14A-4C2A-A630-300B529D5D29}" presName="compNode" presStyleCnt="0"/>
      <dgm:spPr/>
    </dgm:pt>
    <dgm:pt modelId="{9E9C6C44-3B15-46B6-999E-CB628EA98F3A}" type="pres">
      <dgm:prSet presAssocID="{5563932D-C14A-4C2A-A630-300B529D5D29}" presName="bgRect" presStyleLbl="bgShp" presStyleIdx="1" presStyleCnt="2"/>
      <dgm:spPr/>
    </dgm:pt>
    <dgm:pt modelId="{8819233E-5DDF-43D0-820E-620DD1E3AF0F}" type="pres">
      <dgm:prSet presAssocID="{5563932D-C14A-4C2A-A630-300B529D5D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火车"/>
        </a:ext>
      </dgm:extLst>
    </dgm:pt>
    <dgm:pt modelId="{38A7D416-EFA1-47EA-B0C4-34EC9BF44834}" type="pres">
      <dgm:prSet presAssocID="{5563932D-C14A-4C2A-A630-300B529D5D29}" presName="spaceRect" presStyleCnt="0"/>
      <dgm:spPr/>
    </dgm:pt>
    <dgm:pt modelId="{3BF50DF4-920B-46E3-96BF-E17FFF591682}" type="pres">
      <dgm:prSet presAssocID="{5563932D-C14A-4C2A-A630-300B529D5D29}" presName="parTx" presStyleLbl="revTx" presStyleIdx="1" presStyleCnt="2">
        <dgm:presLayoutVars>
          <dgm:chMax val="0"/>
          <dgm:chPref val="0"/>
        </dgm:presLayoutVars>
      </dgm:prSet>
      <dgm:spPr/>
    </dgm:pt>
  </dgm:ptLst>
  <dgm:cxnLst>
    <dgm:cxn modelId="{D4865D3E-61D5-47BD-A363-FE3AC2F49AAC}" type="presOf" srcId="{5563932D-C14A-4C2A-A630-300B529D5D29}" destId="{3BF50DF4-920B-46E3-96BF-E17FFF591682}" srcOrd="0" destOrd="0" presId="urn:microsoft.com/office/officeart/2018/2/layout/IconVerticalSolidList"/>
    <dgm:cxn modelId="{DE59BA4E-67F6-41C1-B8EB-76352D453769}" srcId="{157CFC4E-792C-48C9-8B3A-5A0A7CD34616}" destId="{5563932D-C14A-4C2A-A630-300B529D5D29}" srcOrd="1" destOrd="0" parTransId="{D5ADF554-4F40-4636-BC5A-4BFB174C366F}" sibTransId="{B6BA6390-FFE1-498A-9A6F-B42A304AEADB}"/>
    <dgm:cxn modelId="{DECB0C59-2A6C-43DD-8226-3EF44CA21ECB}" type="presOf" srcId="{157CFC4E-792C-48C9-8B3A-5A0A7CD34616}" destId="{35469499-023B-4AA0-8257-2045E3D2A48D}" srcOrd="0" destOrd="0" presId="urn:microsoft.com/office/officeart/2018/2/layout/IconVerticalSolidList"/>
    <dgm:cxn modelId="{BF244F64-8F63-46C8-8FC3-CE25AB582C49}" type="presOf" srcId="{B8008263-9715-4DA2-9AA2-959BEF9CD280}" destId="{BD3D976E-164B-4EC5-97E2-5259FD35831D}" srcOrd="0" destOrd="0" presId="urn:microsoft.com/office/officeart/2018/2/layout/IconVerticalSolidList"/>
    <dgm:cxn modelId="{27E46EBC-CD68-4AF9-BB35-E1ADD4066FDE}" srcId="{157CFC4E-792C-48C9-8B3A-5A0A7CD34616}" destId="{B8008263-9715-4DA2-9AA2-959BEF9CD280}" srcOrd="0" destOrd="0" parTransId="{B38B13B9-901E-4A00-A3EA-16864A570894}" sibTransId="{FCCF688D-1A6C-42C6-9084-812FC67A7E3D}"/>
    <dgm:cxn modelId="{C1CF6A6B-F9B2-4EFB-A6B7-47DE91F9713A}" type="presParOf" srcId="{35469499-023B-4AA0-8257-2045E3D2A48D}" destId="{AA26BC8D-757D-4D92-A8FC-FE24679281E9}" srcOrd="0" destOrd="0" presId="urn:microsoft.com/office/officeart/2018/2/layout/IconVerticalSolidList"/>
    <dgm:cxn modelId="{60141A86-6E4D-4F5C-83CB-B1853C79EECE}" type="presParOf" srcId="{AA26BC8D-757D-4D92-A8FC-FE24679281E9}" destId="{49BE524A-7677-4F10-AE2F-E009331D0DAA}" srcOrd="0" destOrd="0" presId="urn:microsoft.com/office/officeart/2018/2/layout/IconVerticalSolidList"/>
    <dgm:cxn modelId="{24391FE2-EA09-4308-BA50-B8895E68F317}" type="presParOf" srcId="{AA26BC8D-757D-4D92-A8FC-FE24679281E9}" destId="{E604FAAF-DF7C-4ED2-AFE7-97B2F2CDE79E}" srcOrd="1" destOrd="0" presId="urn:microsoft.com/office/officeart/2018/2/layout/IconVerticalSolidList"/>
    <dgm:cxn modelId="{F10DE9C5-AC47-4021-A86E-9473562EEAF8}" type="presParOf" srcId="{AA26BC8D-757D-4D92-A8FC-FE24679281E9}" destId="{774882A5-6B45-43D1-9167-F7D99B2B5B37}" srcOrd="2" destOrd="0" presId="urn:microsoft.com/office/officeart/2018/2/layout/IconVerticalSolidList"/>
    <dgm:cxn modelId="{5EFB72CE-E253-43F9-AA66-7DA6B5190295}" type="presParOf" srcId="{AA26BC8D-757D-4D92-A8FC-FE24679281E9}" destId="{BD3D976E-164B-4EC5-97E2-5259FD35831D}" srcOrd="3" destOrd="0" presId="urn:microsoft.com/office/officeart/2018/2/layout/IconVerticalSolidList"/>
    <dgm:cxn modelId="{077C9442-E291-4C8B-9205-65C41DAE0227}" type="presParOf" srcId="{35469499-023B-4AA0-8257-2045E3D2A48D}" destId="{B4BA62D9-1D1B-4AD4-9FFA-CC4FEDDF42F4}" srcOrd="1" destOrd="0" presId="urn:microsoft.com/office/officeart/2018/2/layout/IconVerticalSolidList"/>
    <dgm:cxn modelId="{B6B743E8-DE57-45BC-A5AC-AF2EE62F1AB8}" type="presParOf" srcId="{35469499-023B-4AA0-8257-2045E3D2A48D}" destId="{7C2B5B9E-460E-4B65-9F36-00FC8E934E84}" srcOrd="2" destOrd="0" presId="urn:microsoft.com/office/officeart/2018/2/layout/IconVerticalSolidList"/>
    <dgm:cxn modelId="{5DE4FA25-379A-416E-B7BB-C9C14A72C370}" type="presParOf" srcId="{7C2B5B9E-460E-4B65-9F36-00FC8E934E84}" destId="{9E9C6C44-3B15-46B6-999E-CB628EA98F3A}" srcOrd="0" destOrd="0" presId="urn:microsoft.com/office/officeart/2018/2/layout/IconVerticalSolidList"/>
    <dgm:cxn modelId="{C03C3544-47D6-4708-B52B-40B5F978CBC3}" type="presParOf" srcId="{7C2B5B9E-460E-4B65-9F36-00FC8E934E84}" destId="{8819233E-5DDF-43D0-820E-620DD1E3AF0F}" srcOrd="1" destOrd="0" presId="urn:microsoft.com/office/officeart/2018/2/layout/IconVerticalSolidList"/>
    <dgm:cxn modelId="{430AAEB8-3CCE-480B-8377-3CBE409C30C9}" type="presParOf" srcId="{7C2B5B9E-460E-4B65-9F36-00FC8E934E84}" destId="{38A7D416-EFA1-47EA-B0C4-34EC9BF44834}" srcOrd="2" destOrd="0" presId="urn:microsoft.com/office/officeart/2018/2/layout/IconVerticalSolidList"/>
    <dgm:cxn modelId="{245DBCAB-7C62-4D1E-A6E8-D3FB43C8A145}" type="presParOf" srcId="{7C2B5B9E-460E-4B65-9F36-00FC8E934E84}" destId="{3BF50DF4-920B-46E3-96BF-E17FFF5916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04DDBC-B1D2-4CFB-9A0C-06F66E6741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DDEF0C3-ABE4-40D4-82B9-C718FD7B350A}">
      <dgm:prSet/>
      <dgm:spPr/>
      <dgm:t>
        <a:bodyPr/>
        <a:lstStyle/>
        <a:p>
          <a:r>
            <a:rPr lang="en-US"/>
            <a:t>For other commodities: </a:t>
          </a:r>
        </a:p>
      </dgm:t>
    </dgm:pt>
    <dgm:pt modelId="{2CC6B456-6C62-4E96-BBD1-8F70B88779DE}" type="parTrans" cxnId="{F3FEC7EC-77A7-428F-B7CF-44C74308B1BA}">
      <dgm:prSet/>
      <dgm:spPr/>
      <dgm:t>
        <a:bodyPr/>
        <a:lstStyle/>
        <a:p>
          <a:endParaRPr lang="en-US"/>
        </a:p>
      </dgm:t>
    </dgm:pt>
    <dgm:pt modelId="{8DCDE0A7-1D15-423B-B150-70CB8C348685}" type="sibTrans" cxnId="{F3FEC7EC-77A7-428F-B7CF-44C74308B1BA}">
      <dgm:prSet/>
      <dgm:spPr/>
      <dgm:t>
        <a:bodyPr/>
        <a:lstStyle/>
        <a:p>
          <a:endParaRPr lang="en-US"/>
        </a:p>
      </dgm:t>
    </dgm:pt>
    <dgm:pt modelId="{95558060-BC98-4970-B583-B98AF9A49204}">
      <dgm:prSet/>
      <dgm:spPr/>
      <dgm:t>
        <a:bodyPr/>
        <a:lstStyle/>
        <a:p>
          <a:r>
            <a:rPr lang="en-US"/>
            <a:t>Do the same things as US wheat since I believe the different price movement or distribution may have the different model for prediction </a:t>
          </a:r>
        </a:p>
      </dgm:t>
    </dgm:pt>
    <dgm:pt modelId="{110CC954-92BE-49B5-9560-A1EC9A480EA8}" type="parTrans" cxnId="{E5AAF69F-4E8B-475E-844F-91C20427C3FF}">
      <dgm:prSet/>
      <dgm:spPr/>
      <dgm:t>
        <a:bodyPr/>
        <a:lstStyle/>
        <a:p>
          <a:endParaRPr lang="en-US"/>
        </a:p>
      </dgm:t>
    </dgm:pt>
    <dgm:pt modelId="{AE850439-039C-40F5-ACF4-30930998B08D}" type="sibTrans" cxnId="{E5AAF69F-4E8B-475E-844F-91C20427C3FF}">
      <dgm:prSet/>
      <dgm:spPr/>
      <dgm:t>
        <a:bodyPr/>
        <a:lstStyle/>
        <a:p>
          <a:endParaRPr lang="en-US"/>
        </a:p>
      </dgm:t>
    </dgm:pt>
    <dgm:pt modelId="{AB685367-93A4-4CB2-9020-1308F63A0996}">
      <dgm:prSet/>
      <dgm:spPr/>
      <dgm:t>
        <a:bodyPr/>
        <a:lstStyle/>
        <a:p>
          <a:r>
            <a:rPr lang="en-US"/>
            <a:t>What I have done:</a:t>
          </a:r>
        </a:p>
      </dgm:t>
    </dgm:pt>
    <dgm:pt modelId="{7965C94E-748F-40CD-87B0-284F2F438B28}" type="parTrans" cxnId="{CFB341AF-60CF-47AB-B8EA-E92EC063D178}">
      <dgm:prSet/>
      <dgm:spPr/>
      <dgm:t>
        <a:bodyPr/>
        <a:lstStyle/>
        <a:p>
          <a:endParaRPr lang="en-US"/>
        </a:p>
      </dgm:t>
    </dgm:pt>
    <dgm:pt modelId="{82EFB186-5658-4AE2-A9D1-0A257D5F77D6}" type="sibTrans" cxnId="{CFB341AF-60CF-47AB-B8EA-E92EC063D178}">
      <dgm:prSet/>
      <dgm:spPr/>
      <dgm:t>
        <a:bodyPr/>
        <a:lstStyle/>
        <a:p>
          <a:endParaRPr lang="en-US"/>
        </a:p>
      </dgm:t>
    </dgm:pt>
    <dgm:pt modelId="{A9AA05A9-46DF-49E3-B73E-C02702E2E8FC}">
      <dgm:prSet/>
      <dgm:spPr/>
      <dgm:t>
        <a:bodyPr/>
        <a:lstStyle/>
        <a:p>
          <a:r>
            <a:rPr lang="en-US"/>
            <a:t>shuffled data to avoid overfitting</a:t>
          </a:r>
        </a:p>
      </dgm:t>
    </dgm:pt>
    <dgm:pt modelId="{4B14A85D-6A89-4D29-97F4-415F3D5B2B8F}" type="parTrans" cxnId="{9DF51B97-FDEB-44E6-8738-1FA50BF9D0E8}">
      <dgm:prSet/>
      <dgm:spPr/>
      <dgm:t>
        <a:bodyPr/>
        <a:lstStyle/>
        <a:p>
          <a:endParaRPr lang="en-US"/>
        </a:p>
      </dgm:t>
    </dgm:pt>
    <dgm:pt modelId="{2B49901A-4C5A-41A8-BB24-B9408117BD02}" type="sibTrans" cxnId="{9DF51B97-FDEB-44E6-8738-1FA50BF9D0E8}">
      <dgm:prSet/>
      <dgm:spPr/>
      <dgm:t>
        <a:bodyPr/>
        <a:lstStyle/>
        <a:p>
          <a:endParaRPr lang="en-US"/>
        </a:p>
      </dgm:t>
    </dgm:pt>
    <dgm:pt modelId="{799E0495-941A-4B93-941F-E51427499B02}">
      <dgm:prSet/>
      <dgm:spPr/>
      <dgm:t>
        <a:bodyPr/>
        <a:lstStyle/>
        <a:p>
          <a:r>
            <a:rPr lang="en-US" dirty="0"/>
            <a:t>close price or all price as two possible feature</a:t>
          </a:r>
        </a:p>
      </dgm:t>
    </dgm:pt>
    <dgm:pt modelId="{57C1164B-8024-4E4B-B685-3A483B4F2138}" type="parTrans" cxnId="{F1A6A57E-CD79-4D9D-9399-4C64D0837538}">
      <dgm:prSet/>
      <dgm:spPr/>
      <dgm:t>
        <a:bodyPr/>
        <a:lstStyle/>
        <a:p>
          <a:endParaRPr lang="en-US"/>
        </a:p>
      </dgm:t>
    </dgm:pt>
    <dgm:pt modelId="{51ED3244-F460-4B2E-ACF5-80A051BAD4DB}" type="sibTrans" cxnId="{F1A6A57E-CD79-4D9D-9399-4C64D0837538}">
      <dgm:prSet/>
      <dgm:spPr/>
      <dgm:t>
        <a:bodyPr/>
        <a:lstStyle/>
        <a:p>
          <a:endParaRPr lang="en-US"/>
        </a:p>
      </dgm:t>
    </dgm:pt>
    <dgm:pt modelId="{9FECE5F3-ACB6-49E3-9E4E-840B097AAF22}">
      <dgm:prSet/>
      <dgm:spPr/>
      <dgm:t>
        <a:bodyPr/>
        <a:lstStyle/>
        <a:p>
          <a:r>
            <a:rPr lang="en-US" dirty="0"/>
            <a:t>LSTM model structure with specific parameter and feature</a:t>
          </a:r>
        </a:p>
      </dgm:t>
    </dgm:pt>
    <dgm:pt modelId="{7FAA7074-6717-41A2-A498-48392E19FABF}" type="parTrans" cxnId="{7C940B66-F084-46F7-97A6-3A57CC9A1C00}">
      <dgm:prSet/>
      <dgm:spPr/>
      <dgm:t>
        <a:bodyPr/>
        <a:lstStyle/>
        <a:p>
          <a:endParaRPr lang="en-US"/>
        </a:p>
      </dgm:t>
    </dgm:pt>
    <dgm:pt modelId="{F26BBC28-BB1B-449D-93C7-3E59F727BB52}" type="sibTrans" cxnId="{7C940B66-F084-46F7-97A6-3A57CC9A1C00}">
      <dgm:prSet/>
      <dgm:spPr/>
      <dgm:t>
        <a:bodyPr/>
        <a:lstStyle/>
        <a:p>
          <a:endParaRPr lang="en-US"/>
        </a:p>
      </dgm:t>
    </dgm:pt>
    <dgm:pt modelId="{AEF69F85-993B-45E2-84D7-D49CCBB2BD43}">
      <dgm:prSet/>
      <dgm:spPr/>
      <dgm:t>
        <a:bodyPr/>
        <a:lstStyle/>
        <a:p>
          <a:r>
            <a:rPr kumimoji="1" lang="en-US"/>
            <a:t>More research question:</a:t>
          </a:r>
          <a:endParaRPr lang="en-US"/>
        </a:p>
      </dgm:t>
    </dgm:pt>
    <dgm:pt modelId="{51BD0AB1-97A7-42F0-A21C-EDA0373A3DA0}" type="parTrans" cxnId="{2FCF7862-6955-4EFD-86BC-F13132E834DC}">
      <dgm:prSet/>
      <dgm:spPr/>
      <dgm:t>
        <a:bodyPr/>
        <a:lstStyle/>
        <a:p>
          <a:endParaRPr lang="en-US"/>
        </a:p>
      </dgm:t>
    </dgm:pt>
    <dgm:pt modelId="{A7ECAF6E-DD03-4444-8C0F-5BB7F010C0F9}" type="sibTrans" cxnId="{2FCF7862-6955-4EFD-86BC-F13132E834DC}">
      <dgm:prSet/>
      <dgm:spPr/>
      <dgm:t>
        <a:bodyPr/>
        <a:lstStyle/>
        <a:p>
          <a:endParaRPr lang="en-US"/>
        </a:p>
      </dgm:t>
    </dgm:pt>
    <dgm:pt modelId="{9C80734C-A5FA-4F1D-A309-29C24436728D}">
      <dgm:prSet/>
      <dgm:spPr/>
      <dgm:t>
        <a:bodyPr/>
        <a:lstStyle/>
        <a:p>
          <a:r>
            <a:rPr kumimoji="1" lang="en-US"/>
            <a:t>Produce more features like average price and max gap. </a:t>
          </a:r>
          <a:endParaRPr lang="en-US"/>
        </a:p>
      </dgm:t>
    </dgm:pt>
    <dgm:pt modelId="{BCFB0A82-AF86-450B-812B-D0434F32845A}" type="parTrans" cxnId="{784AE6A0-5D59-4E72-8D93-27FC9AA52FE0}">
      <dgm:prSet/>
      <dgm:spPr/>
      <dgm:t>
        <a:bodyPr/>
        <a:lstStyle/>
        <a:p>
          <a:endParaRPr lang="en-US"/>
        </a:p>
      </dgm:t>
    </dgm:pt>
    <dgm:pt modelId="{2CC97A47-5B01-4B68-8AD2-80F7543FE99F}" type="sibTrans" cxnId="{784AE6A0-5D59-4E72-8D93-27FC9AA52FE0}">
      <dgm:prSet/>
      <dgm:spPr/>
      <dgm:t>
        <a:bodyPr/>
        <a:lstStyle/>
        <a:p>
          <a:endParaRPr lang="en-US"/>
        </a:p>
      </dgm:t>
    </dgm:pt>
    <dgm:pt modelId="{FB2FEFEE-1B3E-5A4A-A4C5-E69FFFEE001B}">
      <dgm:prSet/>
      <dgm:spPr/>
      <dgm:t>
        <a:bodyPr/>
        <a:lstStyle/>
        <a:p>
          <a:r>
            <a:rPr lang="en-US" dirty="0"/>
            <a:t>Different lookback and parameters.</a:t>
          </a:r>
        </a:p>
      </dgm:t>
    </dgm:pt>
    <dgm:pt modelId="{72B90852-10CF-894D-9D73-D2CD67BD9E7E}" type="parTrans" cxnId="{1A614269-FD72-0C47-A540-5D1B5A51D165}">
      <dgm:prSet/>
      <dgm:spPr/>
      <dgm:t>
        <a:bodyPr/>
        <a:lstStyle/>
        <a:p>
          <a:endParaRPr lang="zh-CN" altLang="en-US"/>
        </a:p>
      </dgm:t>
    </dgm:pt>
    <dgm:pt modelId="{5F4B3CB9-CFA4-A243-AB51-598487CF43C3}" type="sibTrans" cxnId="{1A614269-FD72-0C47-A540-5D1B5A51D165}">
      <dgm:prSet/>
      <dgm:spPr/>
      <dgm:t>
        <a:bodyPr/>
        <a:lstStyle/>
        <a:p>
          <a:endParaRPr lang="zh-CN" altLang="en-US"/>
        </a:p>
      </dgm:t>
    </dgm:pt>
    <dgm:pt modelId="{AD173BC3-A584-EF41-9E83-3D834E04CAD8}" type="pres">
      <dgm:prSet presAssocID="{B804DDBC-B1D2-4CFB-9A0C-06F66E6741FD}" presName="linear" presStyleCnt="0">
        <dgm:presLayoutVars>
          <dgm:animLvl val="lvl"/>
          <dgm:resizeHandles val="exact"/>
        </dgm:presLayoutVars>
      </dgm:prSet>
      <dgm:spPr/>
    </dgm:pt>
    <dgm:pt modelId="{ADB74EF1-7834-F04E-8E29-A40C03163FA8}" type="pres">
      <dgm:prSet presAssocID="{1DDEF0C3-ABE4-40D4-82B9-C718FD7B350A}" presName="parentText" presStyleLbl="node1" presStyleIdx="0" presStyleCnt="3">
        <dgm:presLayoutVars>
          <dgm:chMax val="0"/>
          <dgm:bulletEnabled val="1"/>
        </dgm:presLayoutVars>
      </dgm:prSet>
      <dgm:spPr/>
    </dgm:pt>
    <dgm:pt modelId="{5A5172BB-62F8-2041-A97B-11BAD7305546}" type="pres">
      <dgm:prSet presAssocID="{1DDEF0C3-ABE4-40D4-82B9-C718FD7B350A}" presName="childText" presStyleLbl="revTx" presStyleIdx="0" presStyleCnt="3">
        <dgm:presLayoutVars>
          <dgm:bulletEnabled val="1"/>
        </dgm:presLayoutVars>
      </dgm:prSet>
      <dgm:spPr/>
    </dgm:pt>
    <dgm:pt modelId="{8D677BC2-21B9-F246-8E52-907E57E50C43}" type="pres">
      <dgm:prSet presAssocID="{AB685367-93A4-4CB2-9020-1308F63A0996}" presName="parentText" presStyleLbl="node1" presStyleIdx="1" presStyleCnt="3">
        <dgm:presLayoutVars>
          <dgm:chMax val="0"/>
          <dgm:bulletEnabled val="1"/>
        </dgm:presLayoutVars>
      </dgm:prSet>
      <dgm:spPr/>
    </dgm:pt>
    <dgm:pt modelId="{42A7D116-508E-1243-AA4F-0197AA8E0497}" type="pres">
      <dgm:prSet presAssocID="{AB685367-93A4-4CB2-9020-1308F63A0996}" presName="childText" presStyleLbl="revTx" presStyleIdx="1" presStyleCnt="3">
        <dgm:presLayoutVars>
          <dgm:bulletEnabled val="1"/>
        </dgm:presLayoutVars>
      </dgm:prSet>
      <dgm:spPr/>
    </dgm:pt>
    <dgm:pt modelId="{912350EC-7A2D-9B4B-98FC-3B43BF174B1B}" type="pres">
      <dgm:prSet presAssocID="{AEF69F85-993B-45E2-84D7-D49CCBB2BD43}" presName="parentText" presStyleLbl="node1" presStyleIdx="2" presStyleCnt="3">
        <dgm:presLayoutVars>
          <dgm:chMax val="0"/>
          <dgm:bulletEnabled val="1"/>
        </dgm:presLayoutVars>
      </dgm:prSet>
      <dgm:spPr/>
    </dgm:pt>
    <dgm:pt modelId="{BEB8B9D7-6120-7E49-B4E1-956D9B0E5AB1}" type="pres">
      <dgm:prSet presAssocID="{AEF69F85-993B-45E2-84D7-D49CCBB2BD43}" presName="childText" presStyleLbl="revTx" presStyleIdx="2" presStyleCnt="3">
        <dgm:presLayoutVars>
          <dgm:bulletEnabled val="1"/>
        </dgm:presLayoutVars>
      </dgm:prSet>
      <dgm:spPr/>
    </dgm:pt>
  </dgm:ptLst>
  <dgm:cxnLst>
    <dgm:cxn modelId="{354D2100-768B-5D4F-A38D-D834AF42002E}" type="presOf" srcId="{95558060-BC98-4970-B583-B98AF9A49204}" destId="{5A5172BB-62F8-2041-A97B-11BAD7305546}" srcOrd="0" destOrd="0" presId="urn:microsoft.com/office/officeart/2005/8/layout/vList2"/>
    <dgm:cxn modelId="{C562861C-FFE7-7043-9B45-A65B161EF364}" type="presOf" srcId="{A9AA05A9-46DF-49E3-B73E-C02702E2E8FC}" destId="{42A7D116-508E-1243-AA4F-0197AA8E0497}" srcOrd="0" destOrd="0" presId="urn:microsoft.com/office/officeart/2005/8/layout/vList2"/>
    <dgm:cxn modelId="{1EC63725-A98E-4C47-8081-012018FF6A03}" type="presOf" srcId="{AEF69F85-993B-45E2-84D7-D49CCBB2BD43}" destId="{912350EC-7A2D-9B4B-98FC-3B43BF174B1B}" srcOrd="0" destOrd="0" presId="urn:microsoft.com/office/officeart/2005/8/layout/vList2"/>
    <dgm:cxn modelId="{2FCF7862-6955-4EFD-86BC-F13132E834DC}" srcId="{B804DDBC-B1D2-4CFB-9A0C-06F66E6741FD}" destId="{AEF69F85-993B-45E2-84D7-D49CCBB2BD43}" srcOrd="2" destOrd="0" parTransId="{51BD0AB1-97A7-42F0-A21C-EDA0373A3DA0}" sibTransId="{A7ECAF6E-DD03-4444-8C0F-5BB7F010C0F9}"/>
    <dgm:cxn modelId="{D7A5B363-9179-DC45-8843-5563BCB93349}" type="presOf" srcId="{799E0495-941A-4B93-941F-E51427499B02}" destId="{42A7D116-508E-1243-AA4F-0197AA8E0497}" srcOrd="0" destOrd="1" presId="urn:microsoft.com/office/officeart/2005/8/layout/vList2"/>
    <dgm:cxn modelId="{7C940B66-F084-46F7-97A6-3A57CC9A1C00}" srcId="{AB685367-93A4-4CB2-9020-1308F63A0996}" destId="{9FECE5F3-ACB6-49E3-9E4E-840B097AAF22}" srcOrd="3" destOrd="0" parTransId="{7FAA7074-6717-41A2-A498-48392E19FABF}" sibTransId="{F26BBC28-BB1B-449D-93C7-3E59F727BB52}"/>
    <dgm:cxn modelId="{1A614269-FD72-0C47-A540-5D1B5A51D165}" srcId="{AB685367-93A4-4CB2-9020-1308F63A0996}" destId="{FB2FEFEE-1B3E-5A4A-A4C5-E69FFFEE001B}" srcOrd="2" destOrd="0" parTransId="{72B90852-10CF-894D-9D73-D2CD67BD9E7E}" sibTransId="{5F4B3CB9-CFA4-A243-AB51-598487CF43C3}"/>
    <dgm:cxn modelId="{F1A6A57E-CD79-4D9D-9399-4C64D0837538}" srcId="{AB685367-93A4-4CB2-9020-1308F63A0996}" destId="{799E0495-941A-4B93-941F-E51427499B02}" srcOrd="1" destOrd="0" parTransId="{57C1164B-8024-4E4B-B685-3A483B4F2138}" sibTransId="{51ED3244-F460-4B2E-ACF5-80A051BAD4DB}"/>
    <dgm:cxn modelId="{DB842D82-4167-8C45-A21B-80E82411FFB8}" type="presOf" srcId="{9FECE5F3-ACB6-49E3-9E4E-840B097AAF22}" destId="{42A7D116-508E-1243-AA4F-0197AA8E0497}" srcOrd="0" destOrd="3" presId="urn:microsoft.com/office/officeart/2005/8/layout/vList2"/>
    <dgm:cxn modelId="{981C288B-A943-C94F-A5E3-CD7312D1CC61}" type="presOf" srcId="{FB2FEFEE-1B3E-5A4A-A4C5-E69FFFEE001B}" destId="{42A7D116-508E-1243-AA4F-0197AA8E0497}" srcOrd="0" destOrd="2" presId="urn:microsoft.com/office/officeart/2005/8/layout/vList2"/>
    <dgm:cxn modelId="{9DF51B97-FDEB-44E6-8738-1FA50BF9D0E8}" srcId="{AB685367-93A4-4CB2-9020-1308F63A0996}" destId="{A9AA05A9-46DF-49E3-B73E-C02702E2E8FC}" srcOrd="0" destOrd="0" parTransId="{4B14A85D-6A89-4D29-97F4-415F3D5B2B8F}" sibTransId="{2B49901A-4C5A-41A8-BB24-B9408117BD02}"/>
    <dgm:cxn modelId="{E5AAF69F-4E8B-475E-844F-91C20427C3FF}" srcId="{1DDEF0C3-ABE4-40D4-82B9-C718FD7B350A}" destId="{95558060-BC98-4970-B583-B98AF9A49204}" srcOrd="0" destOrd="0" parTransId="{110CC954-92BE-49B5-9560-A1EC9A480EA8}" sibTransId="{AE850439-039C-40F5-ACF4-30930998B08D}"/>
    <dgm:cxn modelId="{784AE6A0-5D59-4E72-8D93-27FC9AA52FE0}" srcId="{AEF69F85-993B-45E2-84D7-D49CCBB2BD43}" destId="{9C80734C-A5FA-4F1D-A309-29C24436728D}" srcOrd="0" destOrd="0" parTransId="{BCFB0A82-AF86-450B-812B-D0434F32845A}" sibTransId="{2CC97A47-5B01-4B68-8AD2-80F7543FE99F}"/>
    <dgm:cxn modelId="{CFB341AF-60CF-47AB-B8EA-E92EC063D178}" srcId="{B804DDBC-B1D2-4CFB-9A0C-06F66E6741FD}" destId="{AB685367-93A4-4CB2-9020-1308F63A0996}" srcOrd="1" destOrd="0" parTransId="{7965C94E-748F-40CD-87B0-284F2F438B28}" sibTransId="{82EFB186-5658-4AE2-A9D1-0A257D5F77D6}"/>
    <dgm:cxn modelId="{1BE220E0-825B-C645-91B4-E8BFAF2D5D7F}" type="presOf" srcId="{1DDEF0C3-ABE4-40D4-82B9-C718FD7B350A}" destId="{ADB74EF1-7834-F04E-8E29-A40C03163FA8}" srcOrd="0" destOrd="0" presId="urn:microsoft.com/office/officeart/2005/8/layout/vList2"/>
    <dgm:cxn modelId="{EC00B7E1-F9C1-124B-B9FE-F607D21369F0}" type="presOf" srcId="{B804DDBC-B1D2-4CFB-9A0C-06F66E6741FD}" destId="{AD173BC3-A584-EF41-9E83-3D834E04CAD8}" srcOrd="0" destOrd="0" presId="urn:microsoft.com/office/officeart/2005/8/layout/vList2"/>
    <dgm:cxn modelId="{0F5030E3-E0D4-164F-B327-A08BC7C5720A}" type="presOf" srcId="{AB685367-93A4-4CB2-9020-1308F63A0996}" destId="{8D677BC2-21B9-F246-8E52-907E57E50C43}" srcOrd="0" destOrd="0" presId="urn:microsoft.com/office/officeart/2005/8/layout/vList2"/>
    <dgm:cxn modelId="{F3FEC7EC-77A7-428F-B7CF-44C74308B1BA}" srcId="{B804DDBC-B1D2-4CFB-9A0C-06F66E6741FD}" destId="{1DDEF0C3-ABE4-40D4-82B9-C718FD7B350A}" srcOrd="0" destOrd="0" parTransId="{2CC6B456-6C62-4E96-BBD1-8F70B88779DE}" sibTransId="{8DCDE0A7-1D15-423B-B150-70CB8C348685}"/>
    <dgm:cxn modelId="{6502EFEC-F901-3448-95D3-9CF23724E3CC}" type="presOf" srcId="{9C80734C-A5FA-4F1D-A309-29C24436728D}" destId="{BEB8B9D7-6120-7E49-B4E1-956D9B0E5AB1}" srcOrd="0" destOrd="0" presId="urn:microsoft.com/office/officeart/2005/8/layout/vList2"/>
    <dgm:cxn modelId="{75CCCC96-20F3-3246-A913-DC33C95D5EEC}" type="presParOf" srcId="{AD173BC3-A584-EF41-9E83-3D834E04CAD8}" destId="{ADB74EF1-7834-F04E-8E29-A40C03163FA8}" srcOrd="0" destOrd="0" presId="urn:microsoft.com/office/officeart/2005/8/layout/vList2"/>
    <dgm:cxn modelId="{CB502C50-6CB4-934F-882A-5796A1218E22}" type="presParOf" srcId="{AD173BC3-A584-EF41-9E83-3D834E04CAD8}" destId="{5A5172BB-62F8-2041-A97B-11BAD7305546}" srcOrd="1" destOrd="0" presId="urn:microsoft.com/office/officeart/2005/8/layout/vList2"/>
    <dgm:cxn modelId="{7D0F46F7-4A66-A343-A340-CC88D3D2F38B}" type="presParOf" srcId="{AD173BC3-A584-EF41-9E83-3D834E04CAD8}" destId="{8D677BC2-21B9-F246-8E52-907E57E50C43}" srcOrd="2" destOrd="0" presId="urn:microsoft.com/office/officeart/2005/8/layout/vList2"/>
    <dgm:cxn modelId="{D6499CE7-78D1-B34A-9F50-8F3F3A2D2D89}" type="presParOf" srcId="{AD173BC3-A584-EF41-9E83-3D834E04CAD8}" destId="{42A7D116-508E-1243-AA4F-0197AA8E0497}" srcOrd="3" destOrd="0" presId="urn:microsoft.com/office/officeart/2005/8/layout/vList2"/>
    <dgm:cxn modelId="{E74CE09E-57FD-7948-8AB6-9CE90A70A7C9}" type="presParOf" srcId="{AD173BC3-A584-EF41-9E83-3D834E04CAD8}" destId="{912350EC-7A2D-9B4B-98FC-3B43BF174B1B}" srcOrd="4" destOrd="0" presId="urn:microsoft.com/office/officeart/2005/8/layout/vList2"/>
    <dgm:cxn modelId="{3CCF330F-D1C9-CD42-B4B5-B36501FB3D60}" type="presParOf" srcId="{AD173BC3-A584-EF41-9E83-3D834E04CAD8}" destId="{BEB8B9D7-6120-7E49-B4E1-956D9B0E5AB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923C9-CBAE-7545-BCB6-3295007D8BD4}">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B49F1D-63F3-644A-8445-474D170E344E}">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a:t>Since the prices are similar in one day (open, close, high, low), meanwhile, it is not clear the volume data is relatively helpful or not. </a:t>
          </a:r>
          <a:endParaRPr lang="en-US" sz="2700" kern="1200"/>
        </a:p>
      </dsp:txBody>
      <dsp:txXfrm>
        <a:off x="0" y="2124"/>
        <a:ext cx="10515600" cy="1449029"/>
      </dsp:txXfrm>
    </dsp:sp>
    <dsp:sp modelId="{EE9F7A44-6823-9F4C-B10B-AA55F7EF571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81CDB-EADC-8447-A7B3-085603A91BC4}">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a:t>It is helpful to visualization the price with the volume, to check if any potential relationship behind them. </a:t>
          </a:r>
          <a:endParaRPr lang="en-US" sz="2700" kern="1200"/>
        </a:p>
      </dsp:txBody>
      <dsp:txXfrm>
        <a:off x="0" y="1451154"/>
        <a:ext cx="10515600" cy="1449029"/>
      </dsp:txXfrm>
    </dsp:sp>
    <dsp:sp modelId="{48E3F43A-3D2B-3048-82C6-905DD30F754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A6112E-DE06-E34F-90E5-6FEC6FB58B49}">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a:t>Here are figures about close price and volume for six commodity. </a:t>
          </a:r>
          <a:endParaRPr lang="en-US" sz="2700" kern="1200"/>
        </a:p>
      </dsp:txBody>
      <dsp:txXfrm>
        <a:off x="0" y="2900183"/>
        <a:ext cx="10515600"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E524A-7677-4F10-AE2F-E009331D0DAA}">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4FAAF-DF7C-4ED2-AFE7-97B2F2CDE79E}">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3D976E-164B-4EC5-97E2-5259FD35831D}">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kumimoji="1" lang="en-US" sz="2500" kern="1200" dirty="0"/>
            <a:t>What features will be used?</a:t>
          </a:r>
        </a:p>
        <a:p>
          <a:pPr marL="0" lvl="0" indent="0" algn="l" defTabSz="1111250">
            <a:lnSpc>
              <a:spcPct val="100000"/>
            </a:lnSpc>
            <a:spcBef>
              <a:spcPct val="0"/>
            </a:spcBef>
            <a:spcAft>
              <a:spcPct val="35000"/>
            </a:spcAft>
            <a:buNone/>
          </a:pPr>
          <a:r>
            <a:rPr lang="en-US" sz="2500" kern="1200" dirty="0"/>
            <a:t>Use price data with certain lookback as features</a:t>
          </a:r>
        </a:p>
      </dsp:txBody>
      <dsp:txXfrm>
        <a:off x="1507738" y="707092"/>
        <a:ext cx="9007861" cy="1305401"/>
      </dsp:txXfrm>
    </dsp:sp>
    <dsp:sp modelId="{9E9C6C44-3B15-46B6-999E-CB628EA98F3A}">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19233E-5DDF-43D0-820E-620DD1E3AF0F}">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50DF4-920B-46E3-96BF-E17FFF591682}">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kumimoji="1" lang="en-US" sz="2500" kern="1200" dirty="0"/>
            <a:t>How to split the train and test dataset? What is the ratio of it?</a:t>
          </a:r>
        </a:p>
        <a:p>
          <a:pPr marL="0" lvl="0" indent="0" algn="l" defTabSz="1111250">
            <a:lnSpc>
              <a:spcPct val="100000"/>
            </a:lnSpc>
            <a:spcBef>
              <a:spcPct val="0"/>
            </a:spcBef>
            <a:spcAft>
              <a:spcPct val="35000"/>
            </a:spcAft>
            <a:buNone/>
          </a:pPr>
          <a:r>
            <a:rPr lang="en-US" sz="2500" kern="1200" dirty="0"/>
            <a:t>split the train and test dataset as ratio of 8:2</a:t>
          </a:r>
        </a:p>
      </dsp:txBody>
      <dsp:txXfrm>
        <a:off x="1507738" y="2338844"/>
        <a:ext cx="9007861" cy="1305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74EF1-7834-F04E-8E29-A40C03163FA8}">
      <dsp:nvSpPr>
        <dsp:cNvPr id="0" name=""/>
        <dsp:cNvSpPr/>
      </dsp:nvSpPr>
      <dsp:spPr>
        <a:xfrm>
          <a:off x="0" y="71255"/>
          <a:ext cx="10515600" cy="605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For other commodities: </a:t>
          </a:r>
        </a:p>
      </dsp:txBody>
      <dsp:txXfrm>
        <a:off x="29557" y="100812"/>
        <a:ext cx="10456486" cy="546360"/>
      </dsp:txXfrm>
    </dsp:sp>
    <dsp:sp modelId="{5A5172BB-62F8-2041-A97B-11BAD7305546}">
      <dsp:nvSpPr>
        <dsp:cNvPr id="0" name=""/>
        <dsp:cNvSpPr/>
      </dsp:nvSpPr>
      <dsp:spPr>
        <a:xfrm>
          <a:off x="0" y="676730"/>
          <a:ext cx="10515600" cy="630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Do the same things as US wheat since I believe the different price movement or distribution may have the different model for prediction </a:t>
          </a:r>
        </a:p>
      </dsp:txBody>
      <dsp:txXfrm>
        <a:off x="0" y="676730"/>
        <a:ext cx="10515600" cy="630832"/>
      </dsp:txXfrm>
    </dsp:sp>
    <dsp:sp modelId="{8D677BC2-21B9-F246-8E52-907E57E50C43}">
      <dsp:nvSpPr>
        <dsp:cNvPr id="0" name=""/>
        <dsp:cNvSpPr/>
      </dsp:nvSpPr>
      <dsp:spPr>
        <a:xfrm>
          <a:off x="0" y="1307562"/>
          <a:ext cx="10515600" cy="605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What I have done:</a:t>
          </a:r>
        </a:p>
      </dsp:txBody>
      <dsp:txXfrm>
        <a:off x="29557" y="1337119"/>
        <a:ext cx="10456486" cy="546360"/>
      </dsp:txXfrm>
    </dsp:sp>
    <dsp:sp modelId="{42A7D116-508E-1243-AA4F-0197AA8E0497}">
      <dsp:nvSpPr>
        <dsp:cNvPr id="0" name=""/>
        <dsp:cNvSpPr/>
      </dsp:nvSpPr>
      <dsp:spPr>
        <a:xfrm>
          <a:off x="0" y="1913037"/>
          <a:ext cx="10515600" cy="1380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shuffled data to avoid overfitting</a:t>
          </a:r>
        </a:p>
        <a:p>
          <a:pPr marL="171450" lvl="1" indent="-171450" algn="l" defTabSz="800100">
            <a:lnSpc>
              <a:spcPct val="90000"/>
            </a:lnSpc>
            <a:spcBef>
              <a:spcPct val="0"/>
            </a:spcBef>
            <a:spcAft>
              <a:spcPct val="20000"/>
            </a:spcAft>
            <a:buChar char="•"/>
          </a:pPr>
          <a:r>
            <a:rPr lang="en-US" sz="1800" kern="1200" dirty="0"/>
            <a:t>close price or all price as two possible feature</a:t>
          </a:r>
        </a:p>
        <a:p>
          <a:pPr marL="171450" lvl="1" indent="-171450" algn="l" defTabSz="800100">
            <a:lnSpc>
              <a:spcPct val="90000"/>
            </a:lnSpc>
            <a:spcBef>
              <a:spcPct val="0"/>
            </a:spcBef>
            <a:spcAft>
              <a:spcPct val="20000"/>
            </a:spcAft>
            <a:buChar char="•"/>
          </a:pPr>
          <a:r>
            <a:rPr lang="en-US" sz="1800" kern="1200" dirty="0"/>
            <a:t>Different lookback and parameters.</a:t>
          </a:r>
        </a:p>
        <a:p>
          <a:pPr marL="171450" lvl="1" indent="-171450" algn="l" defTabSz="800100">
            <a:lnSpc>
              <a:spcPct val="90000"/>
            </a:lnSpc>
            <a:spcBef>
              <a:spcPct val="0"/>
            </a:spcBef>
            <a:spcAft>
              <a:spcPct val="20000"/>
            </a:spcAft>
            <a:buChar char="•"/>
          </a:pPr>
          <a:r>
            <a:rPr lang="en-US" sz="1800" kern="1200" dirty="0"/>
            <a:t>LSTM model structure with specific parameter and feature</a:t>
          </a:r>
        </a:p>
      </dsp:txBody>
      <dsp:txXfrm>
        <a:off x="0" y="1913037"/>
        <a:ext cx="10515600" cy="1380690"/>
      </dsp:txXfrm>
    </dsp:sp>
    <dsp:sp modelId="{912350EC-7A2D-9B4B-98FC-3B43BF174B1B}">
      <dsp:nvSpPr>
        <dsp:cNvPr id="0" name=""/>
        <dsp:cNvSpPr/>
      </dsp:nvSpPr>
      <dsp:spPr>
        <a:xfrm>
          <a:off x="0" y="3293727"/>
          <a:ext cx="10515600" cy="605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kumimoji="1" lang="en-US" sz="2300" kern="1200"/>
            <a:t>More research question:</a:t>
          </a:r>
          <a:endParaRPr lang="en-US" sz="2300" kern="1200"/>
        </a:p>
      </dsp:txBody>
      <dsp:txXfrm>
        <a:off x="29557" y="3323284"/>
        <a:ext cx="10456486" cy="546360"/>
      </dsp:txXfrm>
    </dsp:sp>
    <dsp:sp modelId="{BEB8B9D7-6120-7E49-B4E1-956D9B0E5AB1}">
      <dsp:nvSpPr>
        <dsp:cNvPr id="0" name=""/>
        <dsp:cNvSpPr/>
      </dsp:nvSpPr>
      <dsp:spPr>
        <a:xfrm>
          <a:off x="0" y="3899202"/>
          <a:ext cx="1051560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kumimoji="1" lang="en-US" sz="1800" kern="1200"/>
            <a:t>Produce more features like average price and max gap. </a:t>
          </a:r>
          <a:endParaRPr lang="en-US" sz="1800" kern="1200"/>
        </a:p>
      </dsp:txBody>
      <dsp:txXfrm>
        <a:off x="0" y="3899202"/>
        <a:ext cx="10515600" cy="3808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FF666-F31C-F6EA-5519-56A0AE5F1E2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9FCB8FD-ADEB-738F-AD55-3C1E6A78D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C98FD14-A02D-033B-404C-8CA36BDE53E9}"/>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5" name="页脚占位符 4">
            <a:extLst>
              <a:ext uri="{FF2B5EF4-FFF2-40B4-BE49-F238E27FC236}">
                <a16:creationId xmlns:a16="http://schemas.microsoft.com/office/drawing/2014/main" id="{7079A929-47EC-67B5-066E-7E8352A728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226563F-0AD5-0818-0115-8147CD4B7D18}"/>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2553208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9BC61F-E535-B53C-7DAB-6CD81ED61A6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B681B88-5C0A-9ACC-5396-21887A6530F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127E820-D37D-BD13-9746-4BC656C65361}"/>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5" name="页脚占位符 4">
            <a:extLst>
              <a:ext uri="{FF2B5EF4-FFF2-40B4-BE49-F238E27FC236}">
                <a16:creationId xmlns:a16="http://schemas.microsoft.com/office/drawing/2014/main" id="{5D389226-C183-38E8-85DD-8103A4098AF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779D04D-99B8-2EA4-6ECF-DB58D97BB607}"/>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1937391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5FEC64-78DD-C42A-3CB2-2B5DDE5F4C51}"/>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D11A794-57B0-0B41-FCF4-058DD6A8E27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5165A1B-BE5F-D3E0-677C-38CBDE3FC62D}"/>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5" name="页脚占位符 4">
            <a:extLst>
              <a:ext uri="{FF2B5EF4-FFF2-40B4-BE49-F238E27FC236}">
                <a16:creationId xmlns:a16="http://schemas.microsoft.com/office/drawing/2014/main" id="{24F46CDD-366A-8561-3A68-760F37C31FB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F639292-3CBA-5B0A-AD88-BC5835AE9E32}"/>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106354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E6977-FA51-ABD4-6A78-B1FF5F05B41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4584E12-6901-2803-0047-DBC9E35128A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D64C46D-8D04-064A-95AE-31D35AB6B76D}"/>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5" name="页脚占位符 4">
            <a:extLst>
              <a:ext uri="{FF2B5EF4-FFF2-40B4-BE49-F238E27FC236}">
                <a16:creationId xmlns:a16="http://schemas.microsoft.com/office/drawing/2014/main" id="{6538692A-E7E7-8A68-8BCA-C896BBE6EED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23D534C-88B1-2074-E193-F9120E795A48}"/>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2185481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E638C-89FE-82FC-02BC-6DAC76836B2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1B3E1E5-BC67-3A32-69AD-AD29199B61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311B38C-B62B-C434-69EE-A4ECDBDDD94B}"/>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5" name="页脚占位符 4">
            <a:extLst>
              <a:ext uri="{FF2B5EF4-FFF2-40B4-BE49-F238E27FC236}">
                <a16:creationId xmlns:a16="http://schemas.microsoft.com/office/drawing/2014/main" id="{6480FAB5-E7C0-0BEA-5B92-D6BCC5BD664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52F9AD3-FF73-BFA4-B9E7-DC184ED780B2}"/>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3669400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69CA4-4E08-68B1-347B-7035BE73D0F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D7092AD-0053-7701-5959-5DA81632F4DD}"/>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58D2778-A20F-DEAA-711A-985809B37C2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48406BBE-DC50-87ED-4B3E-3498BC221078}"/>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6" name="页脚占位符 5">
            <a:extLst>
              <a:ext uri="{FF2B5EF4-FFF2-40B4-BE49-F238E27FC236}">
                <a16:creationId xmlns:a16="http://schemas.microsoft.com/office/drawing/2014/main" id="{20F87FAA-F2C7-8A85-D067-FD38D0CD8FB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05BE3A2-F834-F684-D617-CD7EF2020808}"/>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420188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0C6F8-876C-D789-8165-57B9635015E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EE0EC64-336F-FCB1-5573-DDF6DCEC2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2A07DC8-971C-E278-98A7-1ACBFFC23FCD}"/>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310381A-C8AC-86ED-14C7-0C09B9BDA8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2DDD58F2-321E-EE98-14DC-47D7CDBDE16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C3A3E0CB-2780-35D6-5EA9-B06BD77C389B}"/>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8" name="页脚占位符 7">
            <a:extLst>
              <a:ext uri="{FF2B5EF4-FFF2-40B4-BE49-F238E27FC236}">
                <a16:creationId xmlns:a16="http://schemas.microsoft.com/office/drawing/2014/main" id="{381EDB8E-AFE8-F046-57BE-6AB312EE480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BA2CF28-70EA-5F64-7013-D7A1DD4F2C36}"/>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373670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59831-2F77-834F-B2F8-BF6B6D31DBE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3C0E241-C0F6-F722-7B29-34B6F29DDE67}"/>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4" name="页脚占位符 3">
            <a:extLst>
              <a:ext uri="{FF2B5EF4-FFF2-40B4-BE49-F238E27FC236}">
                <a16:creationId xmlns:a16="http://schemas.microsoft.com/office/drawing/2014/main" id="{A08B3CE5-3F5C-361A-5C37-D57103E0AFB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0D7DA38-2723-2CAD-3352-A22B7A9E892F}"/>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130795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B25192-03A8-C63A-D331-67F02A2A6185}"/>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3" name="页脚占位符 2">
            <a:extLst>
              <a:ext uri="{FF2B5EF4-FFF2-40B4-BE49-F238E27FC236}">
                <a16:creationId xmlns:a16="http://schemas.microsoft.com/office/drawing/2014/main" id="{C70C2F53-1B9A-C37E-F0AE-7BB6298C17A2}"/>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50830FD-8B5C-0558-1A6C-E7D4A63D5B93}"/>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122267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E072C-9036-CC6D-881E-F38FE6A7EE3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141FEBCF-2B39-FDB3-9008-B969E1D6D8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CCE3E4C0-A11B-144A-9256-E94797C63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C80F53E-3B03-C016-DAAA-1FD4C618062E}"/>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6" name="页脚占位符 5">
            <a:extLst>
              <a:ext uri="{FF2B5EF4-FFF2-40B4-BE49-F238E27FC236}">
                <a16:creationId xmlns:a16="http://schemas.microsoft.com/office/drawing/2014/main" id="{7F3BE30E-8352-B850-8385-FECC19BA319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99D73EC-A66A-D333-E660-67D31B575BE8}"/>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376502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DF630-BAFB-513C-A49D-E54E107AE7D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4DAD977-25F8-992A-B365-76DBF6301C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85E7E87-6A00-9D6B-A032-D02F92202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9695261-D9E8-C8FD-E600-8A3C6799AA2C}"/>
              </a:ext>
            </a:extLst>
          </p:cNvPr>
          <p:cNvSpPr>
            <a:spLocks noGrp="1"/>
          </p:cNvSpPr>
          <p:nvPr>
            <p:ph type="dt" sz="half" idx="10"/>
          </p:nvPr>
        </p:nvSpPr>
        <p:spPr/>
        <p:txBody>
          <a:bodyPr/>
          <a:lstStyle/>
          <a:p>
            <a:fld id="{328857E7-6AA1-F643-99AC-A243932251E5}" type="datetimeFigureOut">
              <a:rPr kumimoji="1" lang="zh-CN" altLang="en-US" smtClean="0"/>
              <a:t>2023/4/13</a:t>
            </a:fld>
            <a:endParaRPr kumimoji="1" lang="zh-CN" altLang="en-US"/>
          </a:p>
        </p:txBody>
      </p:sp>
      <p:sp>
        <p:nvSpPr>
          <p:cNvPr id="6" name="页脚占位符 5">
            <a:extLst>
              <a:ext uri="{FF2B5EF4-FFF2-40B4-BE49-F238E27FC236}">
                <a16:creationId xmlns:a16="http://schemas.microsoft.com/office/drawing/2014/main" id="{6DAEFC2E-AC55-7D8B-ACC8-0364A62FFEB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068F499-B481-6D5F-07CD-11F1A78CF4C4}"/>
              </a:ext>
            </a:extLst>
          </p:cNvPr>
          <p:cNvSpPr>
            <a:spLocks noGrp="1"/>
          </p:cNvSpPr>
          <p:nvPr>
            <p:ph type="sldNum" sz="quarter" idx="12"/>
          </p:nvPr>
        </p:nvSpPr>
        <p:spPr/>
        <p:txBody>
          <a:body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489110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AC51A8-BFBC-E019-970D-EB84D696C3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29BFD6A-E993-6D71-D652-D0B2CAAA3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FE51955-163B-88CB-C14F-EECB1481F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857E7-6AA1-F643-99AC-A243932251E5}" type="datetimeFigureOut">
              <a:rPr kumimoji="1" lang="zh-CN" altLang="en-US" smtClean="0"/>
              <a:t>2023/4/13</a:t>
            </a:fld>
            <a:endParaRPr kumimoji="1" lang="zh-CN" altLang="en-US"/>
          </a:p>
        </p:txBody>
      </p:sp>
      <p:sp>
        <p:nvSpPr>
          <p:cNvPr id="5" name="页脚占位符 4">
            <a:extLst>
              <a:ext uri="{FF2B5EF4-FFF2-40B4-BE49-F238E27FC236}">
                <a16:creationId xmlns:a16="http://schemas.microsoft.com/office/drawing/2014/main" id="{C99E2637-F32F-F446-CAC9-476790ECF9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02AAC07-2F32-5568-0743-E7A3A107BE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32E35-7704-244F-8A9D-7120FB673AB6}" type="slidenum">
              <a:rPr kumimoji="1" lang="zh-CN" altLang="en-US" smtClean="0"/>
              <a:t>‹#›</a:t>
            </a:fld>
            <a:endParaRPr kumimoji="1" lang="zh-CN" altLang="en-US"/>
          </a:p>
        </p:txBody>
      </p:sp>
    </p:spTree>
    <p:extLst>
      <p:ext uri="{BB962C8B-B14F-4D97-AF65-F5344CB8AC3E}">
        <p14:creationId xmlns:p14="http://schemas.microsoft.com/office/powerpoint/2010/main" val="1781698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2.png"/><Relationship Id="rId5" Type="http://schemas.openxmlformats.org/officeDocument/2006/relationships/diagramColors" Target="../diagrams/colors1.xml"/><Relationship Id="rId10" Type="http://schemas.openxmlformats.org/officeDocument/2006/relationships/image" Target="../media/image11.pn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B0BA8D7-CFC1-F78C-07CA-A2323201F644}"/>
              </a:ext>
            </a:extLst>
          </p:cNvPr>
          <p:cNvSpPr>
            <a:spLocks noGrp="1"/>
          </p:cNvSpPr>
          <p:nvPr>
            <p:ph type="title"/>
          </p:nvPr>
        </p:nvSpPr>
        <p:spPr>
          <a:xfrm>
            <a:off x="5297762" y="329184"/>
            <a:ext cx="6251110" cy="1783080"/>
          </a:xfrm>
        </p:spPr>
        <p:txBody>
          <a:bodyPr anchor="b">
            <a:normAutofit/>
          </a:bodyPr>
          <a:lstStyle/>
          <a:p>
            <a:r>
              <a:rPr kumimoji="1" lang="en" altLang="zh-CN" sz="5400"/>
              <a:t>Identify project objectives and tasks</a:t>
            </a:r>
            <a:endParaRPr kumimoji="1" lang="zh-CN" altLang="en-US" sz="5400"/>
          </a:p>
        </p:txBody>
      </p:sp>
      <p:pic>
        <p:nvPicPr>
          <p:cNvPr id="5" name="Picture 4" descr="One big red drawing pin in front of many smaller black drawing pins">
            <a:extLst>
              <a:ext uri="{FF2B5EF4-FFF2-40B4-BE49-F238E27FC236}">
                <a16:creationId xmlns:a16="http://schemas.microsoft.com/office/drawing/2014/main" id="{8D79CFE9-45A2-1E7F-A545-05BBE28008C0}"/>
              </a:ext>
            </a:extLst>
          </p:cNvPr>
          <p:cNvPicPr>
            <a:picLocks noChangeAspect="1"/>
          </p:cNvPicPr>
          <p:nvPr/>
        </p:nvPicPr>
        <p:blipFill rotWithShape="1">
          <a:blip r:embed="rId2"/>
          <a:srcRect l="36323" r="1410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F6AA9416-F3F6-980E-6591-EACB67B45ECD}"/>
              </a:ext>
            </a:extLst>
          </p:cNvPr>
          <p:cNvSpPr>
            <a:spLocks noGrp="1"/>
          </p:cNvSpPr>
          <p:nvPr>
            <p:ph idx="1"/>
          </p:nvPr>
        </p:nvSpPr>
        <p:spPr>
          <a:xfrm>
            <a:off x="5297762" y="2706624"/>
            <a:ext cx="6251110" cy="3483864"/>
          </a:xfrm>
        </p:spPr>
        <p:txBody>
          <a:bodyPr>
            <a:normAutofit/>
          </a:bodyPr>
          <a:lstStyle/>
          <a:p>
            <a:r>
              <a:rPr kumimoji="1" lang="en-US" altLang="zh-CN" sz="2200" dirty="0"/>
              <a:t>In conclusion, it aims to find and build a well-trained model to</a:t>
            </a:r>
            <a:r>
              <a:rPr kumimoji="1" lang="zh-CN" altLang="en-US" sz="2200" dirty="0"/>
              <a:t> </a:t>
            </a:r>
            <a:r>
              <a:rPr kumimoji="1" lang="en-US" altLang="zh-CN" sz="2200" dirty="0"/>
              <a:t>accurate predict the commodity price. </a:t>
            </a:r>
          </a:p>
          <a:p>
            <a:pPr lvl="1"/>
            <a:r>
              <a:rPr kumimoji="1" lang="en-US" altLang="zh-CN" sz="2200" dirty="0"/>
              <a:t>Linear regression and LSTM model</a:t>
            </a:r>
          </a:p>
          <a:p>
            <a:pPr lvl="1"/>
            <a:r>
              <a:rPr kumimoji="1" lang="en-US" altLang="zh-CN" sz="2200" dirty="0"/>
              <a:t>Feature selection</a:t>
            </a:r>
          </a:p>
          <a:p>
            <a:pPr lvl="1"/>
            <a:r>
              <a:rPr kumimoji="1" lang="en-US" altLang="zh-CN" sz="2200" dirty="0"/>
              <a:t>Different parameter combination for each model.</a:t>
            </a:r>
          </a:p>
          <a:p>
            <a:pPr lvl="1"/>
            <a:endParaRPr kumimoji="1" lang="zh-CN" altLang="en-US" sz="2200" dirty="0"/>
          </a:p>
        </p:txBody>
      </p:sp>
    </p:spTree>
    <p:extLst>
      <p:ext uri="{BB962C8B-B14F-4D97-AF65-F5344CB8AC3E}">
        <p14:creationId xmlns:p14="http://schemas.microsoft.com/office/powerpoint/2010/main" val="2891573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D2D83D9-C9A3-9AA9-D570-257F2A01BC2A}"/>
              </a:ext>
            </a:extLst>
          </p:cNvPr>
          <p:cNvSpPr>
            <a:spLocks noGrp="1"/>
          </p:cNvSpPr>
          <p:nvPr>
            <p:ph type="title"/>
          </p:nvPr>
        </p:nvSpPr>
        <p:spPr>
          <a:xfrm>
            <a:off x="804672" y="802955"/>
            <a:ext cx="6318649" cy="1454051"/>
          </a:xfrm>
        </p:spPr>
        <p:txBody>
          <a:bodyPr anchor="b">
            <a:normAutofit/>
          </a:bodyPr>
          <a:lstStyle/>
          <a:p>
            <a:r>
              <a:rPr kumimoji="1" lang="en-US" altLang="zh-CN" sz="3600" dirty="0">
                <a:solidFill>
                  <a:schemeClr val="tx2"/>
                </a:solidFill>
              </a:rPr>
              <a:t>Implement the Linear Regression for this dataset</a:t>
            </a:r>
            <a:endParaRPr kumimoji="1" lang="zh-CN" altLang="en-US" sz="3600" dirty="0">
              <a:solidFill>
                <a:schemeClr val="tx2"/>
              </a:solidFill>
            </a:endParaRPr>
          </a:p>
        </p:txBody>
      </p:sp>
      <p:grpSp>
        <p:nvGrpSpPr>
          <p:cNvPr id="2061" name="Group 2060">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2062" name="Freeform: Shape 2061">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Freeform: Shape 2063">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65" name="Freeform: Shape 2064">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图片 3">
            <a:extLst>
              <a:ext uri="{FF2B5EF4-FFF2-40B4-BE49-F238E27FC236}">
                <a16:creationId xmlns:a16="http://schemas.microsoft.com/office/drawing/2014/main" id="{7188BC71-A114-F446-3077-DDF8E8398104}"/>
              </a:ext>
            </a:extLst>
          </p:cNvPr>
          <p:cNvPicPr>
            <a:picLocks noChangeAspect="1"/>
          </p:cNvPicPr>
          <p:nvPr/>
        </p:nvPicPr>
        <p:blipFill>
          <a:blip r:embed="rId2"/>
          <a:stretch>
            <a:fillRect/>
          </a:stretch>
        </p:blipFill>
        <p:spPr>
          <a:xfrm>
            <a:off x="7021926" y="598206"/>
            <a:ext cx="4814469" cy="2058185"/>
          </a:xfrm>
          <a:prstGeom prst="rect">
            <a:avLst/>
          </a:prstGeom>
        </p:spPr>
      </p:pic>
      <p:sp>
        <p:nvSpPr>
          <p:cNvPr id="3" name="内容占位符 2">
            <a:extLst>
              <a:ext uri="{FF2B5EF4-FFF2-40B4-BE49-F238E27FC236}">
                <a16:creationId xmlns:a16="http://schemas.microsoft.com/office/drawing/2014/main" id="{19A913A7-07DE-9665-A145-4D8902989067}"/>
              </a:ext>
            </a:extLst>
          </p:cNvPr>
          <p:cNvSpPr>
            <a:spLocks noGrp="1"/>
          </p:cNvSpPr>
          <p:nvPr>
            <p:ph idx="1"/>
          </p:nvPr>
        </p:nvSpPr>
        <p:spPr>
          <a:xfrm>
            <a:off x="804672" y="2421682"/>
            <a:ext cx="4650524" cy="3639289"/>
          </a:xfrm>
        </p:spPr>
        <p:txBody>
          <a:bodyPr anchor="ctr">
            <a:normAutofit fontScale="92500" lnSpcReduction="20000"/>
          </a:bodyPr>
          <a:lstStyle/>
          <a:p>
            <a:r>
              <a:rPr kumimoji="1" lang="en" altLang="zh-CN" sz="1800" dirty="0">
                <a:solidFill>
                  <a:schemeClr val="tx2"/>
                </a:solidFill>
                <a:latin typeface="+mn-ea"/>
              </a:rPr>
              <a:t>Build the model.</a:t>
            </a:r>
          </a:p>
          <a:p>
            <a:pPr lvl="1"/>
            <a:r>
              <a:rPr lang="en" altLang="zh-CN" sz="1800" b="0" dirty="0">
                <a:solidFill>
                  <a:schemeClr val="tx2"/>
                </a:solidFill>
                <a:effectLst/>
                <a:latin typeface="+mn-ea"/>
              </a:rPr>
              <a:t>Import from </a:t>
            </a:r>
            <a:r>
              <a:rPr lang="en" altLang="zh-CN" sz="1800" b="0" dirty="0" err="1">
                <a:solidFill>
                  <a:schemeClr val="tx2"/>
                </a:solidFill>
                <a:effectLst/>
                <a:latin typeface="+mn-ea"/>
              </a:rPr>
              <a:t>sklearn.linear_model</a:t>
            </a:r>
            <a:endParaRPr kumimoji="1" lang="en" altLang="zh-CN" sz="1800" dirty="0">
              <a:solidFill>
                <a:schemeClr val="tx2"/>
              </a:solidFill>
              <a:latin typeface="+mn-ea"/>
            </a:endParaRPr>
          </a:p>
          <a:p>
            <a:r>
              <a:rPr kumimoji="1" lang="en" altLang="zh-CN" sz="1800" dirty="0">
                <a:solidFill>
                  <a:schemeClr val="tx2"/>
                </a:solidFill>
                <a:latin typeface="+mn-ea"/>
              </a:rPr>
              <a:t>Train.</a:t>
            </a:r>
          </a:p>
          <a:p>
            <a:pPr lvl="1"/>
            <a:r>
              <a:rPr kumimoji="1" lang="en-US" altLang="zh-CN" sz="1800" dirty="0">
                <a:solidFill>
                  <a:schemeClr val="tx2"/>
                </a:solidFill>
                <a:latin typeface="+mn-ea"/>
              </a:rPr>
              <a:t>Use what kinds features? </a:t>
            </a:r>
          </a:p>
          <a:p>
            <a:pPr lvl="1"/>
            <a:r>
              <a:rPr kumimoji="1" lang="en-US" altLang="zh-CN" sz="1800" dirty="0">
                <a:solidFill>
                  <a:schemeClr val="tx2"/>
                </a:solidFill>
                <a:latin typeface="+mn-ea"/>
              </a:rPr>
              <a:t>Data split shuffled or not? </a:t>
            </a:r>
            <a:endParaRPr kumimoji="1" lang="en" altLang="zh-CN" sz="1800" dirty="0">
              <a:solidFill>
                <a:schemeClr val="tx2"/>
              </a:solidFill>
              <a:latin typeface="+mn-ea"/>
            </a:endParaRPr>
          </a:p>
          <a:p>
            <a:r>
              <a:rPr kumimoji="1" lang="en" altLang="zh-CN" sz="1800" dirty="0">
                <a:solidFill>
                  <a:schemeClr val="tx2"/>
                </a:solidFill>
                <a:latin typeface="+mn-ea"/>
              </a:rPr>
              <a:t>Predict and Evaluate</a:t>
            </a:r>
          </a:p>
          <a:p>
            <a:pPr lvl="1"/>
            <a:r>
              <a:rPr kumimoji="1" lang="en" altLang="zh-CN" sz="1800" dirty="0">
                <a:solidFill>
                  <a:schemeClr val="tx2"/>
                </a:solidFill>
                <a:latin typeface="+mn-ea"/>
              </a:rPr>
              <a:t>MSE: Mean square Error</a:t>
            </a:r>
          </a:p>
          <a:p>
            <a:r>
              <a:rPr kumimoji="1" lang="en" altLang="zh-CN" sz="1800" dirty="0">
                <a:solidFill>
                  <a:schemeClr val="tx2"/>
                </a:solidFill>
                <a:latin typeface="+mn-ea"/>
              </a:rPr>
              <a:t>Visualization</a:t>
            </a:r>
          </a:p>
          <a:p>
            <a:r>
              <a:rPr kumimoji="1" lang="en" altLang="zh-CN" sz="1800" dirty="0">
                <a:solidFill>
                  <a:schemeClr val="tx2"/>
                </a:solidFill>
                <a:latin typeface="+mn-ea"/>
              </a:rPr>
              <a:t>Unshuffled data show the monotonicity in </a:t>
            </a:r>
            <a:r>
              <a:rPr kumimoji="1" lang="en" altLang="zh-CN" sz="1800" dirty="0" err="1">
                <a:solidFill>
                  <a:schemeClr val="tx2"/>
                </a:solidFill>
                <a:latin typeface="+mn-ea"/>
              </a:rPr>
              <a:t>mse</a:t>
            </a:r>
            <a:r>
              <a:rPr kumimoji="1" lang="en" altLang="zh-CN" sz="1800" dirty="0">
                <a:solidFill>
                  <a:schemeClr val="tx2"/>
                </a:solidFill>
                <a:latin typeface="+mn-ea"/>
              </a:rPr>
              <a:t>: possible reason: longer lookback it has, more specific period hidden rule it will learn, which does not have generalization properties</a:t>
            </a:r>
            <a:br>
              <a:rPr kumimoji="1" lang="en" altLang="zh-CN" sz="1800" dirty="0">
                <a:solidFill>
                  <a:schemeClr val="tx2"/>
                </a:solidFill>
                <a:latin typeface="+mn-ea"/>
              </a:rPr>
            </a:br>
            <a:endParaRPr kumimoji="1" lang="zh-CN" altLang="en-US" sz="1800" dirty="0">
              <a:solidFill>
                <a:schemeClr val="tx2"/>
              </a:solidFill>
              <a:latin typeface="+mn-ea"/>
            </a:endParaRPr>
          </a:p>
        </p:txBody>
      </p:sp>
      <p:pic>
        <p:nvPicPr>
          <p:cNvPr id="2050" name="Picture 2">
            <a:extLst>
              <a:ext uri="{FF2B5EF4-FFF2-40B4-BE49-F238E27FC236}">
                <a16:creationId xmlns:a16="http://schemas.microsoft.com/office/drawing/2014/main" id="{B3FCF878-4747-1B97-A8CA-C8C4483E2A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21926" y="2656391"/>
            <a:ext cx="4814469" cy="17332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353E856-AEF8-A86C-0F25-6CE273C7C2C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88260" y="4389600"/>
            <a:ext cx="4848135" cy="173320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BD3C1889-13A3-E350-F0FA-81BA7B45FFCB}"/>
              </a:ext>
            </a:extLst>
          </p:cNvPr>
          <p:cNvSpPr/>
          <p:nvPr/>
        </p:nvSpPr>
        <p:spPr>
          <a:xfrm>
            <a:off x="-279050" y="376669"/>
            <a:ext cx="5587995" cy="523220"/>
          </a:xfrm>
          <a:prstGeom prst="rect">
            <a:avLst/>
          </a:prstGeom>
          <a:noFill/>
        </p:spPr>
        <p:txBody>
          <a:bodyPr wrap="square" lIns="91440" tIns="45720" rIns="91440" bIns="45720">
            <a:spAutoFit/>
          </a:bodyPr>
          <a:lstStyle/>
          <a:p>
            <a:pPr algn="ctr"/>
            <a:r>
              <a:rPr lang="en-US" altLang="zh-CN" sz="2800" b="0" cap="none" spc="0" dirty="0">
                <a:ln w="0"/>
                <a:solidFill>
                  <a:srgbClr val="FF0000"/>
                </a:solidFill>
                <a:effectLst>
                  <a:outerShdw blurRad="38100" dist="19050" dir="2700000" algn="tl" rotWithShape="0">
                    <a:schemeClr val="dk1">
                      <a:alpha val="40000"/>
                    </a:schemeClr>
                  </a:outerShdw>
                </a:effectLst>
              </a:rPr>
              <a:t>Use US Wheat data first</a:t>
            </a:r>
            <a:endParaRPr lang="zh-CN" altLang="en-US" sz="2800" b="0" cap="none" spc="0" dirty="0">
              <a:ln w="0"/>
              <a:solidFill>
                <a:srgbClr val="FF0000"/>
              </a:solidFill>
              <a:effectLst>
                <a:outerShdw blurRad="38100" dist="19050" dir="2700000" algn="tl" rotWithShape="0">
                  <a:schemeClr val="dk1">
                    <a:alpha val="40000"/>
                  </a:schemeClr>
                </a:outerShdw>
              </a:effectLst>
            </a:endParaRPr>
          </a:p>
        </p:txBody>
      </p:sp>
      <p:pic>
        <p:nvPicPr>
          <p:cNvPr id="6" name="图片 5" descr="图形用户界面&#10;&#10;描述已自动生成">
            <a:extLst>
              <a:ext uri="{FF2B5EF4-FFF2-40B4-BE49-F238E27FC236}">
                <a16:creationId xmlns:a16="http://schemas.microsoft.com/office/drawing/2014/main" id="{27CDC039-1255-03C1-6F50-D9AFF2B0188A}"/>
              </a:ext>
            </a:extLst>
          </p:cNvPr>
          <p:cNvPicPr>
            <a:picLocks noChangeAspect="1"/>
          </p:cNvPicPr>
          <p:nvPr/>
        </p:nvPicPr>
        <p:blipFill>
          <a:blip r:embed="rId5"/>
          <a:stretch>
            <a:fillRect/>
          </a:stretch>
        </p:blipFill>
        <p:spPr>
          <a:xfrm>
            <a:off x="5170075" y="100295"/>
            <a:ext cx="1604135" cy="1512342"/>
          </a:xfrm>
          <a:prstGeom prst="rect">
            <a:avLst/>
          </a:prstGeom>
        </p:spPr>
      </p:pic>
    </p:spTree>
    <p:extLst>
      <p:ext uri="{BB962C8B-B14F-4D97-AF65-F5344CB8AC3E}">
        <p14:creationId xmlns:p14="http://schemas.microsoft.com/office/powerpoint/2010/main" val="3722144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Rectangle 1036">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A30B2C3B-DEF2-DCC2-5B3B-F8796AC4631B}"/>
              </a:ext>
            </a:extLst>
          </p:cNvPr>
          <p:cNvSpPr>
            <a:spLocks noGrp="1"/>
          </p:cNvSpPr>
          <p:nvPr>
            <p:ph type="title"/>
          </p:nvPr>
        </p:nvSpPr>
        <p:spPr>
          <a:xfrm>
            <a:off x="838199" y="978408"/>
            <a:ext cx="4056530" cy="1106424"/>
          </a:xfrm>
        </p:spPr>
        <p:txBody>
          <a:bodyPr>
            <a:normAutofit/>
          </a:bodyPr>
          <a:lstStyle/>
          <a:p>
            <a:r>
              <a:rPr kumimoji="1" lang="en-US" altLang="zh-CN" sz="2800"/>
              <a:t>Check the best performance</a:t>
            </a:r>
            <a:endParaRPr kumimoji="1" lang="zh-CN" altLang="en-US" sz="2800"/>
          </a:p>
        </p:txBody>
      </p:sp>
      <p:sp>
        <p:nvSpPr>
          <p:cNvPr id="1039" name="Rectangle 1038">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57BE7B3C-D5A6-52C1-93DD-AFB0D33BD3EB}"/>
              </a:ext>
            </a:extLst>
          </p:cNvPr>
          <p:cNvSpPr>
            <a:spLocks noGrp="1"/>
          </p:cNvSpPr>
          <p:nvPr>
            <p:ph idx="1"/>
          </p:nvPr>
        </p:nvSpPr>
        <p:spPr>
          <a:xfrm>
            <a:off x="838199" y="2359152"/>
            <a:ext cx="4056530" cy="3429000"/>
          </a:xfrm>
        </p:spPr>
        <p:txBody>
          <a:bodyPr>
            <a:normAutofit lnSpcReduction="10000"/>
          </a:bodyPr>
          <a:lstStyle/>
          <a:p>
            <a:r>
              <a:rPr kumimoji="1" lang="en-US" altLang="zh-CN" sz="1500" dirty="0"/>
              <a:t>It is clear that the best model for two situation (data shuffled or not) are:</a:t>
            </a:r>
          </a:p>
          <a:p>
            <a:pPr lvl="1"/>
            <a:r>
              <a:rPr kumimoji="1" lang="en-US" altLang="zh-CN" sz="1500" dirty="0"/>
              <a:t>Shuffled, only close price as feature with lookback = 75.</a:t>
            </a:r>
          </a:p>
          <a:p>
            <a:pPr lvl="1"/>
            <a:r>
              <a:rPr kumimoji="1" lang="en-US" altLang="zh-CN" sz="1500" dirty="0"/>
              <a:t>Unshuffled, all price (Open, high, low, close) with lookback = 10</a:t>
            </a:r>
          </a:p>
          <a:p>
            <a:r>
              <a:rPr kumimoji="1" lang="en-US" altLang="zh-CN" sz="1500" dirty="0"/>
              <a:t>Plotting the prediction and the real price can show us the performance directly. </a:t>
            </a:r>
          </a:p>
          <a:p>
            <a:r>
              <a:rPr kumimoji="1" lang="en-US" altLang="zh-CN" sz="1500" dirty="0"/>
              <a:t>Visualize the result of the model trained by the shuffled data  predict for the unshuffled dataset. </a:t>
            </a:r>
          </a:p>
          <a:p>
            <a:r>
              <a:rPr kumimoji="1" lang="en-US" altLang="zh-CN" sz="1500" dirty="0"/>
              <a:t>Since the result is close, the best performance model is using close price as features, trained with shuffled data and lookback = 75 (avoid overfitting)</a:t>
            </a:r>
          </a:p>
          <a:p>
            <a:pPr lvl="1"/>
            <a:endParaRPr kumimoji="1" lang="en-US" altLang="zh-CN" sz="1500" dirty="0"/>
          </a:p>
        </p:txBody>
      </p:sp>
      <p:pic>
        <p:nvPicPr>
          <p:cNvPr id="1028" name="Picture 4">
            <a:extLst>
              <a:ext uri="{FF2B5EF4-FFF2-40B4-BE49-F238E27FC236}">
                <a16:creationId xmlns:a16="http://schemas.microsoft.com/office/drawing/2014/main" id="{6D6D2D9C-5629-3C6C-8A72-D58938CC04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6705" y="604878"/>
            <a:ext cx="2873668" cy="22630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1CB792-7211-CBEB-D0EA-5B679B59D7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62365" y="610103"/>
            <a:ext cx="2873668" cy="22486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3D2E727-21B3-0E20-FB36-060BC31FDD4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86141" y="3109523"/>
            <a:ext cx="3910456" cy="30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67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1" name="Rectangle 6160">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2689374-B24D-B4A6-0A5E-DEC0DDC72E12}"/>
              </a:ext>
            </a:extLst>
          </p:cNvPr>
          <p:cNvSpPr>
            <a:spLocks noGrp="1"/>
          </p:cNvSpPr>
          <p:nvPr>
            <p:ph type="title"/>
          </p:nvPr>
        </p:nvSpPr>
        <p:spPr>
          <a:xfrm>
            <a:off x="838200" y="4238569"/>
            <a:ext cx="10515595" cy="947856"/>
          </a:xfrm>
        </p:spPr>
        <p:txBody>
          <a:bodyPr anchor="b">
            <a:normAutofit/>
          </a:bodyPr>
          <a:lstStyle/>
          <a:p>
            <a:pPr algn="ctr"/>
            <a:r>
              <a:rPr kumimoji="1" lang="en-US" altLang="zh-CN" sz="4000" dirty="0"/>
              <a:t>Linear regression for other commodities. </a:t>
            </a:r>
            <a:endParaRPr kumimoji="1" lang="zh-CN" altLang="en-US" sz="4000" dirty="0"/>
          </a:p>
        </p:txBody>
      </p:sp>
      <p:pic>
        <p:nvPicPr>
          <p:cNvPr id="6146" name="Picture 2" descr="图表, 折线图&#10;&#10;描述已自动生成">
            <a:extLst>
              <a:ext uri="{FF2B5EF4-FFF2-40B4-BE49-F238E27FC236}">
                <a16:creationId xmlns:a16="http://schemas.microsoft.com/office/drawing/2014/main" id="{642D1A8B-D2D3-F804-1704-C7D5DC7C6D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740" y="429716"/>
            <a:ext cx="3887278" cy="1389702"/>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D6182070-C31D-E38D-EE0B-6E4B2BAD598D}"/>
              </a:ext>
            </a:extLst>
          </p:cNvPr>
          <p:cNvSpPr>
            <a:spLocks noGrp="1"/>
          </p:cNvSpPr>
          <p:nvPr>
            <p:ph idx="1"/>
          </p:nvPr>
        </p:nvSpPr>
        <p:spPr>
          <a:xfrm>
            <a:off x="838200" y="5400183"/>
            <a:ext cx="10515595" cy="722119"/>
          </a:xfrm>
        </p:spPr>
        <p:txBody>
          <a:bodyPr>
            <a:normAutofit/>
          </a:bodyPr>
          <a:lstStyle/>
          <a:p>
            <a:pPr marL="0" indent="0" algn="ctr">
              <a:buNone/>
            </a:pPr>
            <a:r>
              <a:rPr kumimoji="1" lang="en-US" altLang="zh-CN" sz="1700"/>
              <a:t>The model above is best linear regression model for US wheat. Since different commodity has different price distribution, it is necessary to find the model with possible parameter and features separately. </a:t>
            </a:r>
          </a:p>
        </p:txBody>
      </p:sp>
      <p:sp>
        <p:nvSpPr>
          <p:cNvPr id="4" name="矩形 3">
            <a:extLst>
              <a:ext uri="{FF2B5EF4-FFF2-40B4-BE49-F238E27FC236}">
                <a16:creationId xmlns:a16="http://schemas.microsoft.com/office/drawing/2014/main" id="{5E6A3873-7E70-9C18-5847-C141362F2059}"/>
              </a:ext>
            </a:extLst>
          </p:cNvPr>
          <p:cNvSpPr/>
          <p:nvPr/>
        </p:nvSpPr>
        <p:spPr>
          <a:xfrm>
            <a:off x="4152287" y="107793"/>
            <a:ext cx="2348753" cy="461665"/>
          </a:xfrm>
          <a:prstGeom prst="rect">
            <a:avLst/>
          </a:prstGeom>
          <a:noFill/>
        </p:spPr>
        <p:txBody>
          <a:bodyPr wrap="square" lIns="91440" tIns="45720" rIns="91440" bIns="45720">
            <a:spAutoFit/>
          </a:bodyPr>
          <a:lstStyle/>
          <a:p>
            <a:pPr algn="ctr"/>
            <a:r>
              <a:rPr lang="en" altLang="zh-CN" sz="2400" b="0" i="0" dirty="0">
                <a:solidFill>
                  <a:srgbClr val="212121"/>
                </a:solidFill>
                <a:effectLst/>
                <a:latin typeface="Courier New" panose="02070309020205020404" pitchFamily="49" charset="0"/>
              </a:rPr>
              <a:t>Gold</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356B8087-145D-92F6-A6E4-B1E2308BECF3}"/>
              </a:ext>
            </a:extLst>
          </p:cNvPr>
          <p:cNvSpPr/>
          <p:nvPr/>
        </p:nvSpPr>
        <p:spPr>
          <a:xfrm>
            <a:off x="172660" y="74679"/>
            <a:ext cx="2348753" cy="461665"/>
          </a:xfrm>
          <a:prstGeom prst="rect">
            <a:avLst/>
          </a:prstGeom>
          <a:noFill/>
        </p:spPr>
        <p:txBody>
          <a:bodyPr wrap="square" lIns="91440" tIns="45720" rIns="91440" bIns="45720">
            <a:spAutoFit/>
          </a:bodyPr>
          <a:lstStyle/>
          <a:p>
            <a:pPr algn="ctr"/>
            <a:r>
              <a:rPr lang="en" altLang="zh-CN" sz="2400" b="0" i="0" dirty="0">
                <a:solidFill>
                  <a:srgbClr val="212121"/>
                </a:solidFill>
                <a:effectLst/>
                <a:latin typeface="Courier New" panose="02070309020205020404" pitchFamily="49" charset="0"/>
              </a:rPr>
              <a:t>Brent Oil</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FADA2BDD-2A33-AB03-6570-C18664B20EC1}"/>
              </a:ext>
            </a:extLst>
          </p:cNvPr>
          <p:cNvSpPr/>
          <p:nvPr/>
        </p:nvSpPr>
        <p:spPr>
          <a:xfrm>
            <a:off x="172659" y="2033176"/>
            <a:ext cx="2348753" cy="461665"/>
          </a:xfrm>
          <a:prstGeom prst="rect">
            <a:avLst/>
          </a:prstGeom>
          <a:noFill/>
        </p:spPr>
        <p:txBody>
          <a:bodyPr wrap="square" lIns="91440" tIns="45720" rIns="91440" bIns="45720">
            <a:spAutoFit/>
          </a:bodyPr>
          <a:lstStyle/>
          <a:p>
            <a:pPr algn="ctr"/>
            <a:r>
              <a:rPr lang="en" altLang="zh-CN" sz="2400" b="0" i="0" dirty="0">
                <a:solidFill>
                  <a:srgbClr val="212121"/>
                </a:solidFill>
                <a:effectLst/>
                <a:latin typeface="Courier New" panose="02070309020205020404" pitchFamily="49" charset="0"/>
              </a:rPr>
              <a:t>Nickel</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769C7FC4-1680-13A5-A2F8-9402FDC5B276}"/>
              </a:ext>
            </a:extLst>
          </p:cNvPr>
          <p:cNvSpPr/>
          <p:nvPr/>
        </p:nvSpPr>
        <p:spPr>
          <a:xfrm>
            <a:off x="4217987" y="2033393"/>
            <a:ext cx="2348753" cy="461665"/>
          </a:xfrm>
          <a:prstGeom prst="rect">
            <a:avLst/>
          </a:prstGeom>
          <a:noFill/>
        </p:spPr>
        <p:txBody>
          <a:bodyPr wrap="square" lIns="91440" tIns="45720" rIns="91440" bIns="45720">
            <a:spAutoFit/>
          </a:bodyPr>
          <a:lstStyle/>
          <a:p>
            <a:pPr algn="ctr"/>
            <a:r>
              <a:rPr lang="en" altLang="zh-CN" sz="2400" b="0" i="0" dirty="0">
                <a:solidFill>
                  <a:srgbClr val="212121"/>
                </a:solidFill>
                <a:effectLst/>
                <a:latin typeface="Courier New" panose="02070309020205020404" pitchFamily="49" charset="0"/>
              </a:rPr>
              <a:t>Palladium</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1AD6F391-47D2-8E13-68EC-067501827691}"/>
              </a:ext>
            </a:extLst>
          </p:cNvPr>
          <p:cNvSpPr/>
          <p:nvPr/>
        </p:nvSpPr>
        <p:spPr>
          <a:xfrm>
            <a:off x="8017597" y="2117149"/>
            <a:ext cx="2348753" cy="461665"/>
          </a:xfrm>
          <a:prstGeom prst="rect">
            <a:avLst/>
          </a:prstGeom>
          <a:noFill/>
        </p:spPr>
        <p:txBody>
          <a:bodyPr wrap="square" lIns="91440" tIns="45720" rIns="91440" bIns="45720">
            <a:spAutoFit/>
          </a:bodyPr>
          <a:lstStyle/>
          <a:p>
            <a:pPr algn="ctr"/>
            <a:r>
              <a:rPr lang="en" altLang="zh-CN" sz="2400" b="0" i="0" dirty="0">
                <a:solidFill>
                  <a:srgbClr val="212121"/>
                </a:solidFill>
                <a:effectLst/>
                <a:latin typeface="Courier New" panose="02070309020205020404" pitchFamily="49" charset="0"/>
              </a:rPr>
              <a:t>US Wheat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3ADF125F-F0EB-E3B2-36B8-7CBC5A196754}"/>
              </a:ext>
            </a:extLst>
          </p:cNvPr>
          <p:cNvSpPr/>
          <p:nvPr/>
        </p:nvSpPr>
        <p:spPr>
          <a:xfrm>
            <a:off x="8152174" y="107793"/>
            <a:ext cx="2348753" cy="461665"/>
          </a:xfrm>
          <a:prstGeom prst="rect">
            <a:avLst/>
          </a:prstGeom>
          <a:noFill/>
        </p:spPr>
        <p:txBody>
          <a:bodyPr wrap="square" lIns="91440" tIns="45720" rIns="91440" bIns="45720">
            <a:spAutoFit/>
          </a:bodyPr>
          <a:lstStyle/>
          <a:p>
            <a:pPr algn="ctr"/>
            <a:r>
              <a:rPr lang="en" altLang="zh-CN" sz="2400" b="0" i="0" dirty="0">
                <a:solidFill>
                  <a:srgbClr val="212121"/>
                </a:solidFill>
                <a:effectLst/>
                <a:latin typeface="Courier New" panose="02070309020205020404" pitchFamily="49" charset="0"/>
              </a:rPr>
              <a:t>Natural Gas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6158" name="Picture 14">
            <a:extLst>
              <a:ext uri="{FF2B5EF4-FFF2-40B4-BE49-F238E27FC236}">
                <a16:creationId xmlns:a16="http://schemas.microsoft.com/office/drawing/2014/main" id="{A5304CA9-5F24-0E31-3873-1C5168EDA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272" y="429716"/>
            <a:ext cx="3985149" cy="147367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ED34799D-E20B-F08A-4F0F-F99925ADE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1914" y="451374"/>
            <a:ext cx="3792798" cy="1365012"/>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F53DF333-215E-BDC9-5507-690DC5A023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9" y="2457910"/>
            <a:ext cx="4039826" cy="1463911"/>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653EDA38-74B2-BC18-712A-40374CC227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7946" y="2457910"/>
            <a:ext cx="4003968" cy="1441011"/>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a:extLst>
              <a:ext uri="{FF2B5EF4-FFF2-40B4-BE49-F238E27FC236}">
                <a16:creationId xmlns:a16="http://schemas.microsoft.com/office/drawing/2014/main" id="{F9E13CBC-E838-29C2-0F2F-4678D9415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5465" y="2494841"/>
            <a:ext cx="3792799" cy="136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654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9A3C1BB-ED90-0320-F6FC-326CF90C596F}"/>
              </a:ext>
            </a:extLst>
          </p:cNvPr>
          <p:cNvSpPr>
            <a:spLocks noGrp="1"/>
          </p:cNvSpPr>
          <p:nvPr>
            <p:ph type="title"/>
          </p:nvPr>
        </p:nvSpPr>
        <p:spPr>
          <a:xfrm>
            <a:off x="7531610" y="365125"/>
            <a:ext cx="3822189" cy="1899912"/>
          </a:xfrm>
        </p:spPr>
        <p:txBody>
          <a:bodyPr>
            <a:normAutofit/>
          </a:bodyPr>
          <a:lstStyle/>
          <a:p>
            <a:r>
              <a:rPr kumimoji="1" lang="en-US" altLang="zh-CN" sz="3700"/>
              <a:t>Best linear regression for every commodity</a:t>
            </a:r>
            <a:endParaRPr kumimoji="1" lang="zh-CN" altLang="en-US" sz="3700"/>
          </a:p>
        </p:txBody>
      </p:sp>
      <p:pic>
        <p:nvPicPr>
          <p:cNvPr id="5" name="Picture 4" descr="Graph on document with pen">
            <a:extLst>
              <a:ext uri="{FF2B5EF4-FFF2-40B4-BE49-F238E27FC236}">
                <a16:creationId xmlns:a16="http://schemas.microsoft.com/office/drawing/2014/main" id="{84EB335B-B0A6-A1B7-F6CE-451E1CF14E79}"/>
              </a:ext>
            </a:extLst>
          </p:cNvPr>
          <p:cNvPicPr>
            <a:picLocks noChangeAspect="1"/>
          </p:cNvPicPr>
          <p:nvPr/>
        </p:nvPicPr>
        <p:blipFill rotWithShape="1">
          <a:blip r:embed="rId2"/>
          <a:srcRect l="23104" r="9382" b="-1"/>
          <a:stretch/>
        </p:blipFill>
        <p:spPr>
          <a:xfrm>
            <a:off x="1" y="10"/>
            <a:ext cx="6936390" cy="6857990"/>
          </a:xfrm>
          <a:prstGeom prst="rect">
            <a:avLst/>
          </a:prstGeom>
        </p:spPr>
      </p:pic>
      <p:sp>
        <p:nvSpPr>
          <p:cNvPr id="3" name="内容占位符 2">
            <a:extLst>
              <a:ext uri="{FF2B5EF4-FFF2-40B4-BE49-F238E27FC236}">
                <a16:creationId xmlns:a16="http://schemas.microsoft.com/office/drawing/2014/main" id="{2C77A534-F2F1-9D86-0F08-43D7BDAB1543}"/>
              </a:ext>
            </a:extLst>
          </p:cNvPr>
          <p:cNvSpPr>
            <a:spLocks noGrp="1"/>
          </p:cNvSpPr>
          <p:nvPr>
            <p:ph idx="1"/>
          </p:nvPr>
        </p:nvSpPr>
        <p:spPr>
          <a:xfrm>
            <a:off x="7531610" y="2434201"/>
            <a:ext cx="3822189" cy="3742762"/>
          </a:xfrm>
        </p:spPr>
        <p:txBody>
          <a:bodyPr>
            <a:normAutofit/>
          </a:bodyPr>
          <a:lstStyle/>
          <a:p>
            <a:r>
              <a:rPr kumimoji="1" lang="en-US" altLang="zh-CN" sz="1700"/>
              <a:t>For Brent Oil: Use all price as feature with lookback = 85</a:t>
            </a:r>
          </a:p>
          <a:p>
            <a:r>
              <a:rPr kumimoji="1" lang="en-US" altLang="zh-CN" sz="1700"/>
              <a:t>For Gold: Use all price as feature with lookback = 20</a:t>
            </a:r>
          </a:p>
          <a:p>
            <a:r>
              <a:rPr kumimoji="1" lang="en-US" altLang="zh-CN" sz="1700"/>
              <a:t>For  Nature Gas: Use close price only with looback = 55</a:t>
            </a:r>
          </a:p>
          <a:p>
            <a:r>
              <a:rPr kumimoji="1" lang="en-US" altLang="zh-CN" sz="1700"/>
              <a:t>For Nickel: Use close price only with looback = 70</a:t>
            </a:r>
          </a:p>
          <a:p>
            <a:r>
              <a:rPr kumimoji="1" lang="en-US" altLang="zh-CN" sz="1700"/>
              <a:t>For palladium: Use close price only with looback = 75</a:t>
            </a:r>
          </a:p>
          <a:p>
            <a:r>
              <a:rPr kumimoji="1" lang="en-US" altLang="zh-CN" sz="1700"/>
              <a:t>For US Wheat: Use close price only with looback = 75</a:t>
            </a:r>
            <a:endParaRPr kumimoji="1" lang="zh-CN" altLang="en-US" sz="1700"/>
          </a:p>
        </p:txBody>
      </p:sp>
    </p:spTree>
    <p:extLst>
      <p:ext uri="{BB962C8B-B14F-4D97-AF65-F5344CB8AC3E}">
        <p14:creationId xmlns:p14="http://schemas.microsoft.com/office/powerpoint/2010/main" val="320825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8273C8E-7915-40E0-29D7-9E3795538A97}"/>
              </a:ext>
            </a:extLst>
          </p:cNvPr>
          <p:cNvSpPr>
            <a:spLocks noGrp="1"/>
          </p:cNvSpPr>
          <p:nvPr>
            <p:ph type="title"/>
          </p:nvPr>
        </p:nvSpPr>
        <p:spPr>
          <a:xfrm>
            <a:off x="612648" y="365125"/>
            <a:ext cx="6986015" cy="1776484"/>
          </a:xfrm>
        </p:spPr>
        <p:txBody>
          <a:bodyPr anchor="b">
            <a:normAutofit/>
          </a:bodyPr>
          <a:lstStyle/>
          <a:p>
            <a:r>
              <a:rPr kumimoji="1" lang="en-US" altLang="zh-CN" sz="5400"/>
              <a:t>Implement the LSTM model</a:t>
            </a:r>
            <a:endParaRPr kumimoji="1" lang="zh-CN" altLang="en-US" sz="5400"/>
          </a:p>
        </p:txBody>
      </p:sp>
      <p:pic>
        <p:nvPicPr>
          <p:cNvPr id="5" name="图片 4">
            <a:extLst>
              <a:ext uri="{FF2B5EF4-FFF2-40B4-BE49-F238E27FC236}">
                <a16:creationId xmlns:a16="http://schemas.microsoft.com/office/drawing/2014/main" id="{780FA643-69C6-6EED-2F42-0C67F2A819C0}"/>
              </a:ext>
            </a:extLst>
          </p:cNvPr>
          <p:cNvPicPr>
            <a:picLocks noChangeAspect="1"/>
          </p:cNvPicPr>
          <p:nvPr/>
        </p:nvPicPr>
        <p:blipFill>
          <a:blip r:embed="rId2"/>
          <a:stretch>
            <a:fillRect/>
          </a:stretch>
        </p:blipFill>
        <p:spPr>
          <a:xfrm>
            <a:off x="8377682" y="4755412"/>
            <a:ext cx="3532036" cy="556296"/>
          </a:xfrm>
          <a:prstGeom prst="rect">
            <a:avLst/>
          </a:prstGeom>
        </p:spPr>
      </p:pic>
      <p:sp>
        <p:nvSpPr>
          <p:cNvPr id="13"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07FC0B6C-B1FC-54E1-6129-59E60A656206}"/>
              </a:ext>
            </a:extLst>
          </p:cNvPr>
          <p:cNvSpPr>
            <a:spLocks noGrp="1"/>
          </p:cNvSpPr>
          <p:nvPr>
            <p:ph idx="1"/>
          </p:nvPr>
        </p:nvSpPr>
        <p:spPr>
          <a:xfrm>
            <a:off x="612648" y="2504819"/>
            <a:ext cx="6986016" cy="3672144"/>
          </a:xfrm>
        </p:spPr>
        <p:txBody>
          <a:bodyPr>
            <a:normAutofit lnSpcReduction="10000"/>
          </a:bodyPr>
          <a:lstStyle/>
          <a:p>
            <a:r>
              <a:rPr kumimoji="1" lang="en-US" altLang="zh-CN" sz="2200" dirty="0"/>
              <a:t>Firstly, define two functions data_split2() and </a:t>
            </a:r>
            <a:r>
              <a:rPr kumimoji="1" lang="en-US" altLang="zh-CN" sz="2200" dirty="0" err="1"/>
              <a:t>LSTM_model</a:t>
            </a:r>
            <a:r>
              <a:rPr kumimoji="1" lang="en-US" altLang="zh-CN" sz="2200" dirty="0"/>
              <a:t>()</a:t>
            </a:r>
          </a:p>
          <a:p>
            <a:r>
              <a:rPr kumimoji="1" lang="en-US" altLang="zh-CN" sz="2200" dirty="0"/>
              <a:t>One is for split dataset, the other is about building the LSTM under some controls. </a:t>
            </a:r>
          </a:p>
          <a:p>
            <a:r>
              <a:rPr kumimoji="1" lang="en-US" altLang="zh-CN" sz="2200" dirty="0"/>
              <a:t>Data_split2():</a:t>
            </a:r>
          </a:p>
          <a:p>
            <a:pPr lvl="1"/>
            <a:r>
              <a:rPr kumimoji="1" lang="en-US" altLang="zh-CN" sz="2200" dirty="0"/>
              <a:t>It is slightly different from the </a:t>
            </a:r>
            <a:r>
              <a:rPr kumimoji="1" lang="en-US" altLang="zh-CN" sz="2200" dirty="0" err="1"/>
              <a:t>data_split</a:t>
            </a:r>
            <a:r>
              <a:rPr kumimoji="1" lang="en-US" altLang="zh-CN" sz="2200" dirty="0"/>
              <a:t>() defined for linear regression model:</a:t>
            </a:r>
          </a:p>
          <a:p>
            <a:pPr lvl="1"/>
            <a:r>
              <a:rPr kumimoji="1" lang="en-US" altLang="zh-CN" sz="2200" dirty="0" err="1"/>
              <a:t>Data_split</a:t>
            </a:r>
            <a:r>
              <a:rPr kumimoji="1" lang="en-US" altLang="zh-CN" sz="2200" dirty="0"/>
              <a:t>():</a:t>
            </a:r>
          </a:p>
          <a:p>
            <a:pPr lvl="1"/>
            <a:r>
              <a:rPr kumimoji="1" lang="en-US" altLang="zh-CN" sz="2200" dirty="0"/>
              <a:t>Data_split2():</a:t>
            </a:r>
          </a:p>
          <a:p>
            <a:pPr lvl="1"/>
            <a:r>
              <a:rPr kumimoji="1" lang="en-US" altLang="zh-CN" sz="2200" dirty="0"/>
              <a:t>It is because model need the data in shape of like (10,1) instead of in (10,)</a:t>
            </a:r>
          </a:p>
          <a:p>
            <a:pPr marL="457200" lvl="1" indent="0">
              <a:buNone/>
            </a:pPr>
            <a:endParaRPr kumimoji="1" lang="zh-CN" altLang="en-US" sz="2200" dirty="0"/>
          </a:p>
        </p:txBody>
      </p:sp>
      <p:pic>
        <p:nvPicPr>
          <p:cNvPr id="4" name="图片 3">
            <a:extLst>
              <a:ext uri="{FF2B5EF4-FFF2-40B4-BE49-F238E27FC236}">
                <a16:creationId xmlns:a16="http://schemas.microsoft.com/office/drawing/2014/main" id="{C01FCADF-165E-EC87-81C1-17A1720D210E}"/>
              </a:ext>
            </a:extLst>
          </p:cNvPr>
          <p:cNvPicPr>
            <a:picLocks noChangeAspect="1"/>
          </p:cNvPicPr>
          <p:nvPr/>
        </p:nvPicPr>
        <p:blipFill>
          <a:blip r:embed="rId3"/>
          <a:stretch>
            <a:fillRect/>
          </a:stretch>
        </p:blipFill>
        <p:spPr>
          <a:xfrm>
            <a:off x="8379409" y="2145492"/>
            <a:ext cx="3530309" cy="1721025"/>
          </a:xfrm>
          <a:prstGeom prst="rect">
            <a:avLst/>
          </a:prstGeom>
        </p:spPr>
      </p:pic>
      <p:pic>
        <p:nvPicPr>
          <p:cNvPr id="6" name="图片 5">
            <a:extLst>
              <a:ext uri="{FF2B5EF4-FFF2-40B4-BE49-F238E27FC236}">
                <a16:creationId xmlns:a16="http://schemas.microsoft.com/office/drawing/2014/main" id="{6E35CB72-49A2-FEE5-4AFF-A7DA7BD1DBC6}"/>
              </a:ext>
            </a:extLst>
          </p:cNvPr>
          <p:cNvPicPr>
            <a:picLocks noChangeAspect="1"/>
          </p:cNvPicPr>
          <p:nvPr/>
        </p:nvPicPr>
        <p:blipFill>
          <a:blip r:embed="rId4"/>
          <a:stretch>
            <a:fillRect/>
          </a:stretch>
        </p:blipFill>
        <p:spPr>
          <a:xfrm>
            <a:off x="8379409" y="5368474"/>
            <a:ext cx="3530309" cy="564849"/>
          </a:xfrm>
          <a:prstGeom prst="rect">
            <a:avLst/>
          </a:prstGeom>
        </p:spPr>
      </p:pic>
    </p:spTree>
    <p:extLst>
      <p:ext uri="{BB962C8B-B14F-4D97-AF65-F5344CB8AC3E}">
        <p14:creationId xmlns:p14="http://schemas.microsoft.com/office/powerpoint/2010/main" val="1084567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76605-E1F6-3F50-2B13-FFFB8936EE86}"/>
              </a:ext>
            </a:extLst>
          </p:cNvPr>
          <p:cNvSpPr>
            <a:spLocks noGrp="1"/>
          </p:cNvSpPr>
          <p:nvPr>
            <p:ph type="title"/>
          </p:nvPr>
        </p:nvSpPr>
        <p:spPr/>
        <p:txBody>
          <a:bodyPr/>
          <a:lstStyle/>
          <a:p>
            <a:r>
              <a:rPr kumimoji="1" lang="en-US" altLang="zh-CN" dirty="0"/>
              <a:t>Build the LSTM model</a:t>
            </a:r>
            <a:endParaRPr kumimoji="1" lang="zh-CN" altLang="en-US" dirty="0"/>
          </a:p>
        </p:txBody>
      </p:sp>
      <p:sp>
        <p:nvSpPr>
          <p:cNvPr id="3" name="内容占位符 2">
            <a:extLst>
              <a:ext uri="{FF2B5EF4-FFF2-40B4-BE49-F238E27FC236}">
                <a16:creationId xmlns:a16="http://schemas.microsoft.com/office/drawing/2014/main" id="{A578685F-A20F-7D55-7DC6-0214E54339DA}"/>
              </a:ext>
            </a:extLst>
          </p:cNvPr>
          <p:cNvSpPr>
            <a:spLocks noGrp="1"/>
          </p:cNvSpPr>
          <p:nvPr>
            <p:ph idx="1"/>
          </p:nvPr>
        </p:nvSpPr>
        <p:spPr>
          <a:xfrm>
            <a:off x="838200" y="1825625"/>
            <a:ext cx="11063288" cy="4351338"/>
          </a:xfrm>
        </p:spPr>
        <p:txBody>
          <a:bodyPr/>
          <a:lstStyle/>
          <a:p>
            <a:r>
              <a:rPr kumimoji="1" lang="en-US" altLang="zh-CN" dirty="0" err="1"/>
              <a:t>LSTM_model</a:t>
            </a:r>
            <a:r>
              <a:rPr kumimoji="1" lang="en-US" altLang="zh-CN" dirty="0"/>
              <a:t>(</a:t>
            </a:r>
            <a:r>
              <a:rPr kumimoji="1" lang="en-US" altLang="zh-CN" dirty="0" err="1"/>
              <a:t>layer_num,units_num,dropOut_rate,input_shape</a:t>
            </a:r>
            <a:r>
              <a:rPr kumimoji="1" lang="en-US" altLang="zh-CN" dirty="0"/>
              <a:t>):</a:t>
            </a:r>
          </a:p>
          <a:p>
            <a:pPr lvl="1"/>
            <a:r>
              <a:rPr kumimoji="1" lang="en-US" altLang="zh-CN" dirty="0" err="1"/>
              <a:t>Layer_num</a:t>
            </a:r>
            <a:r>
              <a:rPr kumimoji="1" lang="en-US" altLang="zh-CN" dirty="0"/>
              <a:t>: how many LSTM layer + dropout layer there will be.</a:t>
            </a:r>
          </a:p>
          <a:p>
            <a:pPr lvl="1"/>
            <a:r>
              <a:rPr kumimoji="1" lang="en-US" altLang="zh-CN" dirty="0" err="1"/>
              <a:t>Units_num</a:t>
            </a:r>
            <a:r>
              <a:rPr kumimoji="1" lang="en-US" altLang="zh-CN" dirty="0"/>
              <a:t>: the number of neuron units in one layer.</a:t>
            </a:r>
          </a:p>
          <a:p>
            <a:pPr lvl="1"/>
            <a:r>
              <a:rPr kumimoji="1" lang="en-US" altLang="zh-CN" dirty="0"/>
              <a:t>The dropout rate for the drop out layer</a:t>
            </a:r>
          </a:p>
          <a:p>
            <a:pPr lvl="1"/>
            <a:r>
              <a:rPr kumimoji="1" lang="en-US" altLang="zh-CN" dirty="0" err="1"/>
              <a:t>Input_shape</a:t>
            </a:r>
            <a:r>
              <a:rPr kumimoji="1" lang="en-US" altLang="zh-CN" dirty="0"/>
              <a:t>: specify the input in first layer for different dataset come. </a:t>
            </a:r>
          </a:p>
          <a:p>
            <a:pPr lvl="1"/>
            <a:r>
              <a:rPr kumimoji="1" lang="en-US" altLang="zh-CN" dirty="0"/>
              <a:t>Finally, a Dense layer to output one-dimension exact price result.</a:t>
            </a:r>
          </a:p>
          <a:p>
            <a:pPr lvl="1"/>
            <a:endParaRPr kumimoji="1" lang="zh-CN" altLang="en-US" dirty="0"/>
          </a:p>
        </p:txBody>
      </p:sp>
      <p:pic>
        <p:nvPicPr>
          <p:cNvPr id="5" name="图片 4">
            <a:extLst>
              <a:ext uri="{FF2B5EF4-FFF2-40B4-BE49-F238E27FC236}">
                <a16:creationId xmlns:a16="http://schemas.microsoft.com/office/drawing/2014/main" id="{760FB780-5D69-6B77-E179-B8FA88887EE5}"/>
              </a:ext>
            </a:extLst>
          </p:cNvPr>
          <p:cNvPicPr>
            <a:picLocks noChangeAspect="1"/>
          </p:cNvPicPr>
          <p:nvPr/>
        </p:nvPicPr>
        <p:blipFill>
          <a:blip r:embed="rId2"/>
          <a:stretch>
            <a:fillRect/>
          </a:stretch>
        </p:blipFill>
        <p:spPr>
          <a:xfrm>
            <a:off x="6772276" y="4392108"/>
            <a:ext cx="4252912" cy="2100767"/>
          </a:xfrm>
          <a:prstGeom prst="rect">
            <a:avLst/>
          </a:prstGeom>
        </p:spPr>
      </p:pic>
    </p:spTree>
    <p:extLst>
      <p:ext uri="{BB962C8B-B14F-4D97-AF65-F5344CB8AC3E}">
        <p14:creationId xmlns:p14="http://schemas.microsoft.com/office/powerpoint/2010/main" val="1296352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1E3BA2A-B54F-60FE-4244-831A696C1421}"/>
              </a:ext>
            </a:extLst>
          </p:cNvPr>
          <p:cNvSpPr>
            <a:spLocks noGrp="1"/>
          </p:cNvSpPr>
          <p:nvPr>
            <p:ph type="title"/>
          </p:nvPr>
        </p:nvSpPr>
        <p:spPr>
          <a:xfrm>
            <a:off x="686834" y="1153572"/>
            <a:ext cx="3200400" cy="4461163"/>
          </a:xfrm>
        </p:spPr>
        <p:txBody>
          <a:bodyPr>
            <a:normAutofit/>
          </a:bodyPr>
          <a:lstStyle/>
          <a:p>
            <a:r>
              <a:rPr kumimoji="1" lang="en-US" altLang="zh-CN">
                <a:solidFill>
                  <a:srgbClr val="FFFFFF"/>
                </a:solidFill>
              </a:rPr>
              <a:t>Train LSTM model</a:t>
            </a:r>
            <a:endParaRPr kumimoji="1"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9BD586A5-2A23-D1E0-44B4-6893C65259EE}"/>
              </a:ext>
            </a:extLst>
          </p:cNvPr>
          <p:cNvSpPr>
            <a:spLocks noGrp="1"/>
          </p:cNvSpPr>
          <p:nvPr>
            <p:ph idx="1"/>
          </p:nvPr>
        </p:nvSpPr>
        <p:spPr>
          <a:xfrm>
            <a:off x="4447308" y="591344"/>
            <a:ext cx="6906491" cy="5585619"/>
          </a:xfrm>
        </p:spPr>
        <p:txBody>
          <a:bodyPr anchor="ctr">
            <a:normAutofit/>
          </a:bodyPr>
          <a:lstStyle/>
          <a:p>
            <a:r>
              <a:rPr kumimoji="1" lang="en-US" altLang="zh-CN" dirty="0"/>
              <a:t>The most difficult step is training the model with possible parameter combinations. </a:t>
            </a:r>
          </a:p>
          <a:p>
            <a:r>
              <a:rPr kumimoji="1" lang="en-US" altLang="zh-CN" dirty="0"/>
              <a:t>All possible parameter:</a:t>
            </a:r>
          </a:p>
          <a:p>
            <a:pPr lvl="1"/>
            <a:r>
              <a:rPr kumimoji="1" lang="en-US" altLang="zh-CN" dirty="0"/>
              <a:t>Lookback:</a:t>
            </a:r>
          </a:p>
          <a:p>
            <a:pPr lvl="1"/>
            <a:r>
              <a:rPr kumimoji="1" lang="en-US" altLang="zh-CN" dirty="0" err="1"/>
              <a:t>layer_num</a:t>
            </a:r>
            <a:r>
              <a:rPr kumimoji="1" lang="en-US" altLang="zh-CN" dirty="0"/>
              <a:t>:</a:t>
            </a:r>
          </a:p>
          <a:p>
            <a:pPr lvl="1"/>
            <a:r>
              <a:rPr kumimoji="1" lang="en-US" altLang="zh-CN" dirty="0" err="1"/>
              <a:t>units_num</a:t>
            </a:r>
            <a:r>
              <a:rPr kumimoji="1" lang="en-US" altLang="zh-CN" dirty="0"/>
              <a:t>:</a:t>
            </a:r>
          </a:p>
          <a:p>
            <a:pPr lvl="1"/>
            <a:r>
              <a:rPr kumimoji="1" lang="en-US" altLang="zh-CN" dirty="0" err="1"/>
              <a:t>dropout_rate</a:t>
            </a:r>
            <a:r>
              <a:rPr kumimoji="1" lang="en-US" altLang="zh-CN" dirty="0"/>
              <a:t>:</a:t>
            </a:r>
          </a:p>
          <a:p>
            <a:pPr lvl="1"/>
            <a:r>
              <a:rPr kumimoji="1" lang="en-US" altLang="zh-CN" dirty="0" err="1"/>
              <a:t>Input_shape</a:t>
            </a:r>
            <a:r>
              <a:rPr kumimoji="1" lang="en-US" altLang="zh-CN" dirty="0"/>
              <a:t>:</a:t>
            </a:r>
          </a:p>
          <a:p>
            <a:pPr lvl="1"/>
            <a:r>
              <a:rPr kumimoji="1" lang="en-US" altLang="zh-CN" dirty="0"/>
              <a:t>Epoch and batch size:</a:t>
            </a:r>
            <a:endParaRPr kumimoji="1" lang="zh-CN" altLang="en-US" dirty="0"/>
          </a:p>
        </p:txBody>
      </p:sp>
    </p:spTree>
    <p:extLst>
      <p:ext uri="{BB962C8B-B14F-4D97-AF65-F5344CB8AC3E}">
        <p14:creationId xmlns:p14="http://schemas.microsoft.com/office/powerpoint/2010/main" val="4002095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91B8785-2346-7CC9-E1FE-1CFB0AC865E4}"/>
              </a:ext>
            </a:extLst>
          </p:cNvPr>
          <p:cNvSpPr>
            <a:spLocks noGrp="1"/>
          </p:cNvSpPr>
          <p:nvPr>
            <p:ph type="title"/>
          </p:nvPr>
        </p:nvSpPr>
        <p:spPr>
          <a:xfrm>
            <a:off x="686834" y="1153572"/>
            <a:ext cx="3200400" cy="4461163"/>
          </a:xfrm>
        </p:spPr>
        <p:txBody>
          <a:bodyPr>
            <a:normAutofit/>
          </a:bodyPr>
          <a:lstStyle/>
          <a:p>
            <a:r>
              <a:rPr kumimoji="1" lang="en-US" altLang="zh-CN">
                <a:solidFill>
                  <a:srgbClr val="FFFFFF"/>
                </a:solidFill>
              </a:rPr>
              <a:t>Train LSTM model</a:t>
            </a:r>
            <a:endParaRPr kumimoji="1"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DBFB3C69-2BE6-4E64-3EFE-5988A128E34F}"/>
              </a:ext>
            </a:extLst>
          </p:cNvPr>
          <p:cNvSpPr>
            <a:spLocks noGrp="1"/>
          </p:cNvSpPr>
          <p:nvPr>
            <p:ph idx="1"/>
          </p:nvPr>
        </p:nvSpPr>
        <p:spPr>
          <a:xfrm>
            <a:off x="4447308" y="591344"/>
            <a:ext cx="6906491" cy="5585619"/>
          </a:xfrm>
        </p:spPr>
        <p:txBody>
          <a:bodyPr anchor="ctr">
            <a:normAutofit/>
          </a:bodyPr>
          <a:lstStyle/>
          <a:p>
            <a:r>
              <a:rPr kumimoji="1" lang="en-US" altLang="zh-CN" dirty="0"/>
              <a:t>Use </a:t>
            </a:r>
            <a:r>
              <a:rPr kumimoji="1" lang="en-US" altLang="zh-CN" dirty="0" err="1"/>
              <a:t>GridSearchCV</a:t>
            </a:r>
            <a:r>
              <a:rPr kumimoji="1" lang="en-US" altLang="zh-CN" dirty="0"/>
              <a:t> to explore parameter space automatically.</a:t>
            </a:r>
          </a:p>
          <a:p>
            <a:r>
              <a:rPr kumimoji="1" lang="en-US" altLang="zh-CN" dirty="0"/>
              <a:t>Create and run the </a:t>
            </a:r>
            <a:r>
              <a:rPr kumimoji="1" lang="en-US" altLang="zh-CN" dirty="0" err="1"/>
              <a:t>GridSearchCV</a:t>
            </a:r>
            <a:r>
              <a:rPr kumimoji="1" lang="en-US" altLang="zh-CN" dirty="0"/>
              <a:t> object.</a:t>
            </a:r>
          </a:p>
          <a:p>
            <a:r>
              <a:rPr kumimoji="1" lang="en-US" altLang="zh-CN" dirty="0"/>
              <a:t>Return the best model for </a:t>
            </a:r>
            <a:r>
              <a:rPr kumimoji="1" lang="en-US" altLang="zh-CN" dirty="0" err="1"/>
              <a:t>differnt</a:t>
            </a:r>
            <a:r>
              <a:rPr kumimoji="1" lang="en-US" altLang="zh-CN" dirty="0"/>
              <a:t> lookback dataset. Use it to predict and return the means squared error as evaluation. </a:t>
            </a:r>
          </a:p>
          <a:p>
            <a:endParaRPr kumimoji="1" lang="en-US" altLang="zh-CN" dirty="0"/>
          </a:p>
          <a:p>
            <a:r>
              <a:rPr kumimoji="1" lang="en-US" altLang="zh-CN" dirty="0"/>
              <a:t>Since the parameter space is in such a high dimensions, it require the hardware and also the time.  The result is showing below:</a:t>
            </a:r>
            <a:endParaRPr kumimoji="1" lang="zh-CN" altLang="en-US" dirty="0"/>
          </a:p>
        </p:txBody>
      </p:sp>
    </p:spTree>
    <p:extLst>
      <p:ext uri="{BB962C8B-B14F-4D97-AF65-F5344CB8AC3E}">
        <p14:creationId xmlns:p14="http://schemas.microsoft.com/office/powerpoint/2010/main" val="186490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17E68E0-F6EB-6C3C-9F51-0C3D7DA2199A}"/>
              </a:ext>
            </a:extLst>
          </p:cNvPr>
          <p:cNvSpPr>
            <a:spLocks noGrp="1"/>
          </p:cNvSpPr>
          <p:nvPr>
            <p:ph type="title"/>
          </p:nvPr>
        </p:nvSpPr>
        <p:spPr>
          <a:xfrm>
            <a:off x="686834" y="1153572"/>
            <a:ext cx="3200400" cy="4461163"/>
          </a:xfrm>
        </p:spPr>
        <p:txBody>
          <a:bodyPr>
            <a:normAutofit/>
          </a:bodyPr>
          <a:lstStyle/>
          <a:p>
            <a:r>
              <a:rPr kumimoji="1" lang="en-US" altLang="zh-CN">
                <a:solidFill>
                  <a:srgbClr val="FFFFFF"/>
                </a:solidFill>
              </a:rPr>
              <a:t>Training and Evaluation of the LSTM model</a:t>
            </a:r>
            <a:endParaRPr kumimoji="1"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内容占位符 2">
            <a:extLst>
              <a:ext uri="{FF2B5EF4-FFF2-40B4-BE49-F238E27FC236}">
                <a16:creationId xmlns:a16="http://schemas.microsoft.com/office/drawing/2014/main" id="{B75FA1C1-D27A-C2A0-92B6-6081DB16F053}"/>
              </a:ext>
            </a:extLst>
          </p:cNvPr>
          <p:cNvSpPr>
            <a:spLocks noGrp="1"/>
          </p:cNvSpPr>
          <p:nvPr>
            <p:ph idx="1"/>
          </p:nvPr>
        </p:nvSpPr>
        <p:spPr>
          <a:xfrm>
            <a:off x="4447308" y="591344"/>
            <a:ext cx="6906491" cy="5585619"/>
          </a:xfrm>
        </p:spPr>
        <p:txBody>
          <a:bodyPr anchor="ctr">
            <a:normAutofit/>
          </a:bodyPr>
          <a:lstStyle/>
          <a:p>
            <a:r>
              <a:rPr kumimoji="1" lang="en-US" altLang="zh-CN" dirty="0"/>
              <a:t>How shuffled or not affect the training: </a:t>
            </a:r>
          </a:p>
          <a:p>
            <a:pPr lvl="1"/>
            <a:r>
              <a:rPr kumimoji="1" lang="en-US" altLang="zh-CN" dirty="0"/>
              <a:t>Shuffle is one of the way to avoid the overfitting. For this time-series dataset, model will learn some specific rules in some periods. However, it does not have generalization properties for a long time or whole dataset. </a:t>
            </a:r>
            <a:endParaRPr kumimoji="1" lang="zh-CN" altLang="en-US" dirty="0"/>
          </a:p>
        </p:txBody>
      </p:sp>
    </p:spTree>
    <p:extLst>
      <p:ext uri="{BB962C8B-B14F-4D97-AF65-F5344CB8AC3E}">
        <p14:creationId xmlns:p14="http://schemas.microsoft.com/office/powerpoint/2010/main" val="1419741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26C6C62-BEDE-0863-B2DA-CB9B57C32E85}"/>
              </a:ext>
            </a:extLst>
          </p:cNvPr>
          <p:cNvSpPr>
            <a:spLocks noGrp="1"/>
          </p:cNvSpPr>
          <p:nvPr>
            <p:ph type="title"/>
          </p:nvPr>
        </p:nvSpPr>
        <p:spPr>
          <a:xfrm>
            <a:off x="630936" y="640080"/>
            <a:ext cx="4818888" cy="1481328"/>
          </a:xfrm>
        </p:spPr>
        <p:txBody>
          <a:bodyPr anchor="b">
            <a:normAutofit/>
          </a:bodyPr>
          <a:lstStyle/>
          <a:p>
            <a:r>
              <a:rPr kumimoji="1" lang="en-US" altLang="zh-CN" sz="3400"/>
              <a:t>Training and Evaluation of the LSTM model</a:t>
            </a:r>
            <a:endParaRPr kumimoji="1" lang="zh-CN" altLang="en-US" sz="3400"/>
          </a:p>
        </p:txBody>
      </p:sp>
      <p:sp>
        <p:nvSpPr>
          <p:cNvPr id="308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36458ADB-1CBF-7E4A-A4FB-B4E211506E79}"/>
              </a:ext>
            </a:extLst>
          </p:cNvPr>
          <p:cNvSpPr>
            <a:spLocks noGrp="1"/>
          </p:cNvSpPr>
          <p:nvPr>
            <p:ph idx="1"/>
          </p:nvPr>
        </p:nvSpPr>
        <p:spPr>
          <a:xfrm>
            <a:off x="630936" y="2660904"/>
            <a:ext cx="4818888" cy="3547872"/>
          </a:xfrm>
        </p:spPr>
        <p:txBody>
          <a:bodyPr anchor="t">
            <a:normAutofit/>
          </a:bodyPr>
          <a:lstStyle/>
          <a:p>
            <a:r>
              <a:rPr kumimoji="1" lang="en-US" altLang="zh-CN" sz="2200"/>
              <a:t>Feature: only close price data (shuffled both for train and test)</a:t>
            </a:r>
          </a:p>
          <a:p>
            <a:r>
              <a:rPr kumimoji="1" lang="en-US" altLang="zh-CN" sz="2200"/>
              <a:t>Here is the figures of MSE for every best model with different  lookback window size</a:t>
            </a:r>
          </a:p>
          <a:p>
            <a:r>
              <a:rPr kumimoji="1" lang="en-US" altLang="zh-CN" sz="2200"/>
              <a:t>Best parameter combination is :</a:t>
            </a:r>
          </a:p>
          <a:p>
            <a:pPr marL="0" indent="0">
              <a:buNone/>
            </a:pPr>
            <a:r>
              <a:rPr kumimoji="1" lang="en-US" altLang="zh-CN" sz="2200"/>
              <a:t>The best paramters are {'dropOut_rate': 0.1, 'input_shape': (40, 1), 'layer_num': 2, 'units_num': 150} with lookback = 40</a:t>
            </a:r>
          </a:p>
          <a:p>
            <a:endParaRPr kumimoji="1" lang="zh-CN" altLang="en-US" sz="2200"/>
          </a:p>
        </p:txBody>
      </p:sp>
      <p:pic>
        <p:nvPicPr>
          <p:cNvPr id="3078" name="Picture 6">
            <a:extLst>
              <a:ext uri="{FF2B5EF4-FFF2-40B4-BE49-F238E27FC236}">
                <a16:creationId xmlns:a16="http://schemas.microsoft.com/office/drawing/2014/main" id="{097C464F-89BC-BF66-6CD4-DB0CD58F3B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491066"/>
            <a:ext cx="5458968" cy="387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4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5ECACDD-FE88-A497-0996-3DF9E57B07FB}"/>
              </a:ext>
            </a:extLst>
          </p:cNvPr>
          <p:cNvSpPr>
            <a:spLocks noGrp="1"/>
          </p:cNvSpPr>
          <p:nvPr>
            <p:ph type="ctrTitle"/>
          </p:nvPr>
        </p:nvSpPr>
        <p:spPr>
          <a:xfrm>
            <a:off x="6590662" y="4267832"/>
            <a:ext cx="4805996" cy="1297115"/>
          </a:xfrm>
        </p:spPr>
        <p:txBody>
          <a:bodyPr anchor="t">
            <a:normAutofit/>
          </a:bodyPr>
          <a:lstStyle/>
          <a:p>
            <a:pPr algn="l"/>
            <a:r>
              <a:rPr lang="en" altLang="zh-CN" sz="2500" b="1" i="0">
                <a:solidFill>
                  <a:schemeClr val="tx2"/>
                </a:solidFill>
                <a:effectLst/>
                <a:latin typeface="Ubuntu" panose="020F0502020204030204" pitchFamily="34" charset="0"/>
              </a:rPr>
              <a:t>Deep Learning for Commodity Price Prediction</a:t>
            </a:r>
            <a:br>
              <a:rPr lang="en" altLang="zh-CN" sz="2500" b="1" i="0">
                <a:solidFill>
                  <a:schemeClr val="tx2"/>
                </a:solidFill>
                <a:effectLst/>
                <a:latin typeface="Ubuntu" panose="020F0502020204030204" pitchFamily="34" charset="0"/>
              </a:rPr>
            </a:br>
            <a:endParaRPr kumimoji="1" lang="zh-CN" altLang="en-US" sz="2500" dirty="0">
              <a:solidFill>
                <a:schemeClr val="tx2"/>
              </a:solidFill>
            </a:endParaRPr>
          </a:p>
        </p:txBody>
      </p:sp>
      <p:sp>
        <p:nvSpPr>
          <p:cNvPr id="3" name="副标题 2">
            <a:extLst>
              <a:ext uri="{FF2B5EF4-FFF2-40B4-BE49-F238E27FC236}">
                <a16:creationId xmlns:a16="http://schemas.microsoft.com/office/drawing/2014/main" id="{A3F46CF7-3B3B-FBE0-1E15-70913FC02687}"/>
              </a:ext>
            </a:extLst>
          </p:cNvPr>
          <p:cNvSpPr>
            <a:spLocks noGrp="1"/>
          </p:cNvSpPr>
          <p:nvPr>
            <p:ph type="subTitle" idx="1"/>
          </p:nvPr>
        </p:nvSpPr>
        <p:spPr>
          <a:xfrm>
            <a:off x="6590966" y="3428999"/>
            <a:ext cx="4805691" cy="838831"/>
          </a:xfrm>
        </p:spPr>
        <p:txBody>
          <a:bodyPr anchor="b">
            <a:normAutofit/>
          </a:bodyPr>
          <a:lstStyle/>
          <a:p>
            <a:pPr algn="l"/>
            <a:endParaRPr kumimoji="1" lang="en-US" altLang="zh-CN" sz="1100">
              <a:solidFill>
                <a:schemeClr val="tx2"/>
              </a:solidFill>
            </a:endParaRPr>
          </a:p>
          <a:p>
            <a:pPr algn="l"/>
            <a:r>
              <a:rPr kumimoji="1" lang="en-US" altLang="zh-CN" sz="1100">
                <a:solidFill>
                  <a:schemeClr val="tx2"/>
                </a:solidFill>
              </a:rPr>
              <a:t>Haoming Guo</a:t>
            </a:r>
          </a:p>
          <a:p>
            <a:pPr algn="l"/>
            <a:r>
              <a:rPr kumimoji="1" lang="en-US" altLang="zh-CN" sz="1100">
                <a:solidFill>
                  <a:schemeClr val="tx2"/>
                </a:solidFill>
              </a:rPr>
              <a:t>201600384</a:t>
            </a:r>
            <a:endParaRPr kumimoji="1" lang="zh-CN" altLang="en-US" sz="1100" dirty="0">
              <a:solidFill>
                <a:schemeClr val="tx2"/>
              </a:solidFill>
            </a:endParaRPr>
          </a:p>
        </p:txBody>
      </p:sp>
      <p:pic>
        <p:nvPicPr>
          <p:cNvPr id="4" name="图片 3">
            <a:extLst>
              <a:ext uri="{FF2B5EF4-FFF2-40B4-BE49-F238E27FC236}">
                <a16:creationId xmlns:a16="http://schemas.microsoft.com/office/drawing/2014/main" id="{444BBBBC-E1F4-9FEF-22BE-F6144FD6894C}"/>
              </a:ext>
            </a:extLst>
          </p:cNvPr>
          <p:cNvPicPr>
            <a:picLocks noChangeAspect="1"/>
          </p:cNvPicPr>
          <p:nvPr/>
        </p:nvPicPr>
        <p:blipFill>
          <a:blip r:embed="rId2"/>
          <a:stretch>
            <a:fillRect/>
          </a:stretch>
        </p:blipFill>
        <p:spPr>
          <a:xfrm>
            <a:off x="340470" y="3052671"/>
            <a:ext cx="4141760" cy="1667058"/>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0" name="Group 4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1" name="Freeform: Shape 4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Shape 4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65325855"/>
      </p:ext>
    </p:extLst>
  </p:cSld>
  <p:clrMapOvr>
    <a:masterClrMapping/>
  </p:clrMapOvr>
  <mc:AlternateContent xmlns:mc="http://schemas.openxmlformats.org/markup-compatibility/2006">
    <mc:Choice xmlns:p14="http://schemas.microsoft.com/office/powerpoint/2010/main" Requires="p14">
      <p:transition spd="slow" p14:dur="2000" advTm="10636"/>
    </mc:Choice>
    <mc:Fallback>
      <p:transition spd="slow" advTm="1063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6C2E7FB-D9FD-3D45-AB32-B0F650F5F20E}"/>
              </a:ext>
            </a:extLst>
          </p:cNvPr>
          <p:cNvSpPr>
            <a:spLocks noGrp="1"/>
          </p:cNvSpPr>
          <p:nvPr>
            <p:ph type="title"/>
          </p:nvPr>
        </p:nvSpPr>
        <p:spPr>
          <a:xfrm>
            <a:off x="630936" y="639520"/>
            <a:ext cx="3429000" cy="1719072"/>
          </a:xfrm>
        </p:spPr>
        <p:txBody>
          <a:bodyPr anchor="b">
            <a:normAutofit/>
          </a:bodyPr>
          <a:lstStyle/>
          <a:p>
            <a:r>
              <a:rPr kumimoji="1" lang="en-US" altLang="zh-CN" sz="3400"/>
              <a:t>Training and Evaluation of the LSTM model</a:t>
            </a:r>
            <a:endParaRPr kumimoji="1" lang="zh-CN" altLang="en-US" sz="3400"/>
          </a:p>
        </p:txBody>
      </p:sp>
      <p:sp>
        <p:nvSpPr>
          <p:cNvPr id="513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FF0EC803-DCB7-8D61-70C0-089C57E7A095}"/>
              </a:ext>
            </a:extLst>
          </p:cNvPr>
          <p:cNvSpPr>
            <a:spLocks noGrp="1"/>
          </p:cNvSpPr>
          <p:nvPr>
            <p:ph idx="1"/>
          </p:nvPr>
        </p:nvSpPr>
        <p:spPr>
          <a:xfrm>
            <a:off x="630936" y="2807208"/>
            <a:ext cx="3429000" cy="3410712"/>
          </a:xfrm>
        </p:spPr>
        <p:txBody>
          <a:bodyPr anchor="t">
            <a:normAutofit/>
          </a:bodyPr>
          <a:lstStyle/>
          <a:p>
            <a:r>
              <a:rPr kumimoji="1" lang="en-US" altLang="zh-CN" sz="1700"/>
              <a:t>Feature: all price data (shuffled both for train and test)</a:t>
            </a:r>
          </a:p>
          <a:p>
            <a:r>
              <a:rPr kumimoji="1" lang="en-US" altLang="zh-CN" sz="1700"/>
              <a:t>Here is the figures of MSE for every best model with different  lookback window size</a:t>
            </a:r>
          </a:p>
          <a:p>
            <a:r>
              <a:rPr kumimoji="1" lang="en-US" altLang="zh-CN" sz="1700"/>
              <a:t>Best parameter combination is :</a:t>
            </a:r>
          </a:p>
          <a:p>
            <a:pPr marL="0" indent="0">
              <a:buNone/>
            </a:pPr>
            <a:r>
              <a:rPr kumimoji="1" lang="en-US" altLang="zh-CN" sz="1700"/>
              <a:t>The best paramters are {'dropOut_rate': 0.1, 'input_shape': (60, 5), 'layer_num': 2, 'units_num': 150} with lookback = 60</a:t>
            </a:r>
            <a:endParaRPr kumimoji="1" lang="zh-CN" altLang="en-US" sz="1700"/>
          </a:p>
        </p:txBody>
      </p:sp>
      <p:pic>
        <p:nvPicPr>
          <p:cNvPr id="5124" name="Picture 4">
            <a:extLst>
              <a:ext uri="{FF2B5EF4-FFF2-40B4-BE49-F238E27FC236}">
                <a16:creationId xmlns:a16="http://schemas.microsoft.com/office/drawing/2014/main" id="{E44E1E14-664D-0762-6366-6DC6957936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943661"/>
            <a:ext cx="6903720" cy="497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24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C6B86A4-4D84-39EB-DD1F-E8645B5EE632}"/>
              </a:ext>
            </a:extLst>
          </p:cNvPr>
          <p:cNvSpPr>
            <a:spLocks noGrp="1"/>
          </p:cNvSpPr>
          <p:nvPr>
            <p:ph type="title"/>
          </p:nvPr>
        </p:nvSpPr>
        <p:spPr>
          <a:xfrm>
            <a:off x="630936" y="381000"/>
            <a:ext cx="3419856" cy="2003057"/>
          </a:xfrm>
        </p:spPr>
        <p:txBody>
          <a:bodyPr anchor="ctr">
            <a:normAutofit/>
          </a:bodyPr>
          <a:lstStyle/>
          <a:p>
            <a:r>
              <a:rPr kumimoji="1" lang="en-US" altLang="zh-CN" sz="3700"/>
              <a:t>Training and Evaluation of the LSTM model</a:t>
            </a:r>
            <a:endParaRPr kumimoji="1" lang="zh-CN" altLang="en-US" sz="3700"/>
          </a:p>
        </p:txBody>
      </p:sp>
      <p:sp>
        <p:nvSpPr>
          <p:cNvPr id="4107" name="sketch line">
            <a:extLst>
              <a:ext uri="{FF2B5EF4-FFF2-40B4-BE49-F238E27FC236}">
                <a16:creationId xmlns:a16="http://schemas.microsoft.com/office/drawing/2014/main" id="{5D50C310-510F-45B8-81D2-BE905D5C6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F2C7259D-60F0-101D-BC7A-266570929ED4}"/>
              </a:ext>
            </a:extLst>
          </p:cNvPr>
          <p:cNvSpPr>
            <a:spLocks noGrp="1"/>
          </p:cNvSpPr>
          <p:nvPr>
            <p:ph idx="1"/>
          </p:nvPr>
        </p:nvSpPr>
        <p:spPr>
          <a:xfrm>
            <a:off x="4654295" y="381000"/>
            <a:ext cx="6894576" cy="2003057"/>
          </a:xfrm>
        </p:spPr>
        <p:txBody>
          <a:bodyPr anchor="ctr">
            <a:normAutofit/>
          </a:bodyPr>
          <a:lstStyle/>
          <a:p>
            <a:r>
              <a:rPr kumimoji="1" lang="en-US" altLang="zh-CN" sz="1500"/>
              <a:t>Here are the figures of MSE for every best model trained with unshuffled data </a:t>
            </a:r>
            <a:endParaRPr kumimoji="1" lang="zh-CN" altLang="en-US" sz="1500"/>
          </a:p>
          <a:p>
            <a:r>
              <a:rPr kumimoji="1" lang="en-US" altLang="zh-CN" sz="1500"/>
              <a:t>Close price unshuffled data: The best paramters are {'dropOut_rate': 0.1, 'input_shape': (50, 1), 'layer_num': 2, 'units_num': 150} with lookback = 50</a:t>
            </a:r>
          </a:p>
          <a:p>
            <a:r>
              <a:rPr kumimoji="1" lang="en-US" altLang="zh-CN" sz="1500"/>
              <a:t>All</a:t>
            </a:r>
            <a:r>
              <a:rPr kumimoji="1" lang="zh-CN" altLang="en-US" sz="1500"/>
              <a:t> </a:t>
            </a:r>
            <a:r>
              <a:rPr kumimoji="1" lang="en-US" altLang="zh-CN" sz="1500"/>
              <a:t>price</a:t>
            </a:r>
            <a:r>
              <a:rPr kumimoji="1" lang="zh-CN" altLang="en-US" sz="1500"/>
              <a:t> </a:t>
            </a:r>
            <a:r>
              <a:rPr kumimoji="1" lang="en-US" altLang="zh-CN" sz="1500"/>
              <a:t>unshuffled</a:t>
            </a:r>
            <a:r>
              <a:rPr kumimoji="1" lang="zh-CN" altLang="en-US" sz="1500"/>
              <a:t> </a:t>
            </a:r>
            <a:r>
              <a:rPr kumimoji="1" lang="en-US" altLang="zh-CN" sz="1500"/>
              <a:t>data:</a:t>
            </a:r>
            <a:r>
              <a:rPr kumimoji="1" lang="zh-CN" altLang="en-US" sz="1500"/>
              <a:t> </a:t>
            </a:r>
            <a:r>
              <a:rPr kumimoji="1" lang="en" altLang="zh-CN" sz="1500"/>
              <a:t>The best paramters are {'dropOut_rate': 0.1, 'input_shape': (40, 5), 'layer_num': 2, 'units_num': 100} with lookback = 40</a:t>
            </a:r>
            <a:endParaRPr kumimoji="1" lang="zh-CN" altLang="en-US" sz="1500"/>
          </a:p>
        </p:txBody>
      </p:sp>
      <p:pic>
        <p:nvPicPr>
          <p:cNvPr id="4098" name="Picture 2" descr="图表, 折线图&#10;&#10;描述已自动生成">
            <a:extLst>
              <a:ext uri="{FF2B5EF4-FFF2-40B4-BE49-F238E27FC236}">
                <a16:creationId xmlns:a16="http://schemas.microsoft.com/office/drawing/2014/main" id="{A53341E4-C79F-2E15-B402-0F6FBC526D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10" b="2742"/>
          <a:stretch/>
        </p:blipFill>
        <p:spPr bwMode="auto">
          <a:xfrm>
            <a:off x="8" y="2668687"/>
            <a:ext cx="6095992" cy="4189309"/>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a:noFill/>
          <a:extLst>
            <a:ext uri="{909E8E84-426E-40DD-AFC4-6F175D3DCCD1}">
              <a14:hiddenFill xmlns:a14="http://schemas.microsoft.com/office/drawing/2010/main">
                <a:solidFill>
                  <a:srgbClr val="FFFFFF"/>
                </a:solidFill>
              </a14:hiddenFill>
            </a:ext>
          </a:extLst>
        </p:spPr>
      </p:pic>
      <p:pic>
        <p:nvPicPr>
          <p:cNvPr id="4100" name="Picture 4" descr="图表, 折线图&#10;&#10;描述已自动生成">
            <a:extLst>
              <a:ext uri="{FF2B5EF4-FFF2-40B4-BE49-F238E27FC236}">
                <a16:creationId xmlns:a16="http://schemas.microsoft.com/office/drawing/2014/main" id="{02B7D6F7-31F7-6871-4628-BEB30B096E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2" r="-3" b="972"/>
          <a:stretch/>
        </p:blipFill>
        <p:spPr bwMode="auto">
          <a:xfrm>
            <a:off x="6019800" y="2657872"/>
            <a:ext cx="6172193" cy="420011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314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146B6-5320-7718-EE2D-D7AE101A342C}"/>
              </a:ext>
            </a:extLst>
          </p:cNvPr>
          <p:cNvSpPr>
            <a:spLocks noGrp="1"/>
          </p:cNvSpPr>
          <p:nvPr>
            <p:ph type="title"/>
          </p:nvPr>
        </p:nvSpPr>
        <p:spPr/>
        <p:txBody>
          <a:bodyPr/>
          <a:lstStyle/>
          <a:p>
            <a:r>
              <a:rPr kumimoji="1" lang="en-US" altLang="zh-CN" dirty="0"/>
              <a:t>Conclusion of the LSTM model.</a:t>
            </a:r>
            <a:endParaRPr kumimoji="1" lang="zh-CN" altLang="en-US" dirty="0"/>
          </a:p>
        </p:txBody>
      </p:sp>
      <p:graphicFrame>
        <p:nvGraphicFramePr>
          <p:cNvPr id="5" name="内容占位符 2">
            <a:extLst>
              <a:ext uri="{FF2B5EF4-FFF2-40B4-BE49-F238E27FC236}">
                <a16:creationId xmlns:a16="http://schemas.microsoft.com/office/drawing/2014/main" id="{AC640559-A6B3-3215-46FB-F1492EB92872}"/>
              </a:ext>
            </a:extLst>
          </p:cNvPr>
          <p:cNvGraphicFramePr>
            <a:graphicFrameLocks noGrp="1"/>
          </p:cNvGraphicFramePr>
          <p:nvPr>
            <p:ph idx="1"/>
            <p:extLst>
              <p:ext uri="{D42A27DB-BD31-4B8C-83A1-F6EECF244321}">
                <p14:modId xmlns:p14="http://schemas.microsoft.com/office/powerpoint/2010/main" val="40302450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8296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E1B1697-B592-E205-456C-7CCBC9F4159F}"/>
              </a:ext>
            </a:extLst>
          </p:cNvPr>
          <p:cNvSpPr>
            <a:spLocks noGrp="1"/>
          </p:cNvSpPr>
          <p:nvPr>
            <p:ph type="title"/>
          </p:nvPr>
        </p:nvSpPr>
        <p:spPr>
          <a:xfrm>
            <a:off x="793662" y="386930"/>
            <a:ext cx="10066122" cy="1298448"/>
          </a:xfrm>
        </p:spPr>
        <p:txBody>
          <a:bodyPr anchor="b">
            <a:normAutofit/>
          </a:bodyPr>
          <a:lstStyle/>
          <a:p>
            <a:r>
              <a:rPr kumimoji="1" lang="en-US" altLang="zh-CN" sz="4800"/>
              <a:t>Introduction</a:t>
            </a:r>
            <a:endParaRPr kumimoji="1" lang="zh-CN" altLang="en-US" sz="4800"/>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C56A8077-81D6-267E-9DFE-A49F055AAC06}"/>
              </a:ext>
            </a:extLst>
          </p:cNvPr>
          <p:cNvSpPr>
            <a:spLocks noGrp="1"/>
          </p:cNvSpPr>
          <p:nvPr>
            <p:ph idx="1"/>
          </p:nvPr>
        </p:nvSpPr>
        <p:spPr>
          <a:xfrm>
            <a:off x="793661" y="2599509"/>
            <a:ext cx="4530898" cy="3639450"/>
          </a:xfrm>
        </p:spPr>
        <p:txBody>
          <a:bodyPr anchor="ctr">
            <a:normAutofit/>
          </a:bodyPr>
          <a:lstStyle/>
          <a:p>
            <a:r>
              <a:rPr kumimoji="1" lang="en-US" altLang="zh-CN" sz="1100" dirty="0"/>
              <a:t>Since this project is build in .</a:t>
            </a:r>
            <a:r>
              <a:rPr kumimoji="1" lang="en-US" altLang="zh-CN" sz="1100" dirty="0" err="1"/>
              <a:t>ipynb</a:t>
            </a:r>
            <a:r>
              <a:rPr kumimoji="1" lang="en-US" altLang="zh-CN" sz="1100" dirty="0"/>
              <a:t> file and run in Google </a:t>
            </a:r>
            <a:r>
              <a:rPr kumimoji="1" lang="en-US" altLang="zh-CN" sz="1100" dirty="0" err="1"/>
              <a:t>Colab</a:t>
            </a:r>
            <a:r>
              <a:rPr kumimoji="1" lang="en-US" altLang="zh-CN" sz="1100" dirty="0"/>
              <a:t>  without any UI interface or UX, this PowerPoint will contain all contents we need in the video.</a:t>
            </a:r>
          </a:p>
          <a:p>
            <a:r>
              <a:rPr kumimoji="1" lang="en-US" altLang="zh-CN" sz="1100" dirty="0"/>
              <a:t>Identify project objectives and tasks</a:t>
            </a:r>
          </a:p>
          <a:p>
            <a:pPr lvl="1"/>
            <a:r>
              <a:rPr kumimoji="1" lang="en-US" altLang="zh-CN" sz="1100" dirty="0"/>
              <a:t>Dataset introduction.</a:t>
            </a:r>
          </a:p>
          <a:p>
            <a:pPr lvl="1"/>
            <a:r>
              <a:rPr kumimoji="1" lang="en-US" altLang="zh-CN" sz="1100" dirty="0"/>
              <a:t>Analyze the goals of the project </a:t>
            </a:r>
            <a:r>
              <a:rPr kumimoji="1" lang="en" altLang="zh-CN" sz="1100" dirty="0"/>
              <a:t>Learn about datasets</a:t>
            </a:r>
            <a:r>
              <a:rPr kumimoji="1" lang="en-US" altLang="zh-CN" sz="1100" dirty="0"/>
              <a:t>.</a:t>
            </a:r>
          </a:p>
          <a:p>
            <a:pPr lvl="1"/>
            <a:r>
              <a:rPr kumimoji="1" lang="en-US" altLang="zh-CN" sz="1100" dirty="0"/>
              <a:t>Talk about Possible model </a:t>
            </a:r>
          </a:p>
          <a:p>
            <a:r>
              <a:rPr kumimoji="1" lang="en-US" altLang="zh-CN" sz="1100" dirty="0"/>
              <a:t>the project code implementation</a:t>
            </a:r>
          </a:p>
          <a:p>
            <a:pPr marL="742950" lvl="1" indent="-285750">
              <a:buFont typeface="+mj-lt"/>
              <a:buAutoNum type="alphaLcParenR"/>
            </a:pPr>
            <a:r>
              <a:rPr lang="en-US" altLang="zh-CN" sz="1100" kern="100" dirty="0">
                <a:effectLst/>
                <a:latin typeface="Times" pitchFamily="2" charset="0"/>
                <a:ea typeface="DengXian" panose="02010600030101010101" pitchFamily="2" charset="-122"/>
                <a:cs typeface="Times New Roman" panose="02020603050405020304" pitchFamily="18" charset="0"/>
              </a:rPr>
              <a:t>Import and Preprocess the dataset.</a:t>
            </a:r>
            <a:endParaRPr lang="zh-CN"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742950" lvl="1" indent="-285750">
              <a:buFont typeface="+mj-lt"/>
              <a:buAutoNum type="alphaLcParenR"/>
            </a:pPr>
            <a:r>
              <a:rPr lang="en-US" altLang="zh-CN" sz="1100" kern="100" dirty="0">
                <a:effectLst/>
                <a:latin typeface="Times" pitchFamily="2" charset="0"/>
                <a:ea typeface="DengXian" panose="02010600030101010101" pitchFamily="2" charset="-122"/>
                <a:cs typeface="Times New Roman" panose="02020603050405020304" pitchFamily="18" charset="0"/>
              </a:rPr>
              <a:t>Build the model.</a:t>
            </a:r>
            <a:endParaRPr lang="zh-CN"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742950" lvl="1" indent="-285750">
              <a:buFont typeface="+mj-lt"/>
              <a:buAutoNum type="alphaLcParenR"/>
            </a:pPr>
            <a:r>
              <a:rPr lang="en-US" altLang="zh-CN" sz="1100" kern="100" dirty="0">
                <a:effectLst/>
                <a:latin typeface="Times" pitchFamily="2" charset="0"/>
                <a:ea typeface="DengXian" panose="02010600030101010101" pitchFamily="2" charset="-122"/>
                <a:cs typeface="Times New Roman" panose="02020603050405020304" pitchFamily="18" charset="0"/>
              </a:rPr>
              <a:t>Train.</a:t>
            </a:r>
            <a:endParaRPr lang="zh-CN"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742950" lvl="1" indent="-285750">
              <a:buFont typeface="+mj-lt"/>
              <a:buAutoNum type="alphaLcParenR"/>
            </a:pPr>
            <a:r>
              <a:rPr lang="en-US" altLang="zh-CN" sz="1100" kern="100" dirty="0">
                <a:effectLst/>
                <a:latin typeface="Times" pitchFamily="2" charset="0"/>
                <a:ea typeface="DengXian" panose="02010600030101010101" pitchFamily="2" charset="-122"/>
                <a:cs typeface="Times New Roman" panose="02020603050405020304" pitchFamily="18" charset="0"/>
              </a:rPr>
              <a:t>Predict.</a:t>
            </a:r>
            <a:endParaRPr lang="zh-CN"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742950" lvl="1" indent="-285750">
              <a:buFont typeface="+mj-lt"/>
              <a:buAutoNum type="alphaLcParenR"/>
            </a:pPr>
            <a:r>
              <a:rPr lang="en-US" altLang="zh-CN" sz="1100" kern="100" dirty="0">
                <a:effectLst/>
                <a:latin typeface="Times" pitchFamily="2" charset="0"/>
                <a:ea typeface="DengXian" panose="02010600030101010101" pitchFamily="2" charset="-122"/>
                <a:cs typeface="Times New Roman" panose="02020603050405020304" pitchFamily="18" charset="0"/>
              </a:rPr>
              <a:t>Evaluate (MSE: Mean square Error)</a:t>
            </a:r>
            <a:endParaRPr lang="zh-CN" altLang="zh-CN" sz="11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en-US" altLang="zh-CN" sz="1100" dirty="0"/>
          </a:p>
          <a:p>
            <a:endParaRPr kumimoji="1" lang="zh-CN" altLang="en-US" sz="1100" dirty="0"/>
          </a:p>
          <a:p>
            <a:pPr lvl="1"/>
            <a:endParaRPr kumimoji="1" lang="en-US" altLang="zh-CN" sz="1100" dirty="0"/>
          </a:p>
        </p:txBody>
      </p:sp>
      <p:pic>
        <p:nvPicPr>
          <p:cNvPr id="5" name="图片 4" descr="表格&#10;&#10;描述已自动生成">
            <a:extLst>
              <a:ext uri="{FF2B5EF4-FFF2-40B4-BE49-F238E27FC236}">
                <a16:creationId xmlns:a16="http://schemas.microsoft.com/office/drawing/2014/main" id="{313B410B-A191-428A-F286-EBEB3F195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1532" y="3073122"/>
            <a:ext cx="5150277" cy="2536510"/>
          </a:xfrm>
          <a:prstGeom prst="rect">
            <a:avLst/>
          </a:prstGeom>
        </p:spPr>
      </p:pic>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Graph on document with pen">
            <a:extLst>
              <a:ext uri="{FF2B5EF4-FFF2-40B4-BE49-F238E27FC236}">
                <a16:creationId xmlns:a16="http://schemas.microsoft.com/office/drawing/2014/main" id="{5873A450-4A7E-5494-1814-E626039E6748}"/>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4CFF7EA0-79CC-7282-F89B-BB03C183D57A}"/>
              </a:ext>
            </a:extLst>
          </p:cNvPr>
          <p:cNvSpPr>
            <a:spLocks noGrp="1"/>
          </p:cNvSpPr>
          <p:nvPr>
            <p:ph type="title"/>
          </p:nvPr>
        </p:nvSpPr>
        <p:spPr>
          <a:xfrm>
            <a:off x="7531610" y="365125"/>
            <a:ext cx="3822189" cy="1899912"/>
          </a:xfrm>
        </p:spPr>
        <p:txBody>
          <a:bodyPr>
            <a:normAutofit/>
          </a:bodyPr>
          <a:lstStyle/>
          <a:p>
            <a:r>
              <a:rPr kumimoji="1" lang="en-US" altLang="zh-CN" sz="4000" dirty="0">
                <a:cs typeface="Arial" panose="020B0604020202020204" pitchFamily="34" charset="0"/>
              </a:rPr>
              <a:t>Dataset introduction</a:t>
            </a:r>
            <a:endParaRPr kumimoji="1" lang="zh-CN" altLang="en-US" sz="4000" dirty="0">
              <a:cs typeface="Arial" panose="020B0604020202020204" pitchFamily="34" charset="0"/>
            </a:endParaRPr>
          </a:p>
        </p:txBody>
      </p:sp>
      <p:sp>
        <p:nvSpPr>
          <p:cNvPr id="3" name="内容占位符 2">
            <a:extLst>
              <a:ext uri="{FF2B5EF4-FFF2-40B4-BE49-F238E27FC236}">
                <a16:creationId xmlns:a16="http://schemas.microsoft.com/office/drawing/2014/main" id="{3224D9F5-AFA3-EB33-FFB5-5B41568A929D}"/>
              </a:ext>
            </a:extLst>
          </p:cNvPr>
          <p:cNvSpPr>
            <a:spLocks noGrp="1"/>
          </p:cNvSpPr>
          <p:nvPr>
            <p:ph idx="1"/>
          </p:nvPr>
        </p:nvSpPr>
        <p:spPr>
          <a:xfrm>
            <a:off x="7531610" y="2434201"/>
            <a:ext cx="3822189" cy="3742762"/>
          </a:xfrm>
        </p:spPr>
        <p:txBody>
          <a:bodyPr>
            <a:normAutofit/>
          </a:bodyPr>
          <a:lstStyle/>
          <a:p>
            <a:r>
              <a:rPr kumimoji="1" lang="en-US" altLang="zh-CN" sz="2000" dirty="0">
                <a:latin typeface="+mn-ea"/>
                <a:cs typeface="Arial" panose="020B0604020202020204" pitchFamily="34" charset="0"/>
              </a:rPr>
              <a:t>This Kaggle dataset is about six major commodity price (</a:t>
            </a:r>
            <a:r>
              <a:rPr lang="en" altLang="zh-CN" sz="2000" b="0" i="0" dirty="0">
                <a:effectLst/>
                <a:latin typeface="+mn-ea"/>
                <a:cs typeface="Arial" panose="020B0604020202020204" pitchFamily="34" charset="0"/>
              </a:rPr>
              <a:t>Brent Oil, Gold, Natural Gas, Nickel Palladium, US Wheat) </a:t>
            </a:r>
            <a:r>
              <a:rPr kumimoji="1" lang="en-US" altLang="zh-CN" sz="2000" dirty="0">
                <a:latin typeface="+mn-ea"/>
                <a:cs typeface="Arial" panose="020B0604020202020204" pitchFamily="34" charset="0"/>
              </a:rPr>
              <a:t>in the period from 2000 to 2022. </a:t>
            </a:r>
          </a:p>
          <a:p>
            <a:r>
              <a:rPr kumimoji="1" lang="en-US" altLang="zh-CN" sz="2000" dirty="0">
                <a:latin typeface="+mn-ea"/>
                <a:cs typeface="Arial" panose="020B0604020202020204" pitchFamily="34" charset="0"/>
              </a:rPr>
              <a:t>This dataset is a .csv file with 6 columns (</a:t>
            </a:r>
            <a:r>
              <a:rPr lang="en" altLang="zh-CN" sz="2000" b="0" i="0" dirty="0">
                <a:effectLst/>
                <a:latin typeface="+mn-ea"/>
                <a:cs typeface="Arial" panose="020B0604020202020204" pitchFamily="34" charset="0"/>
              </a:rPr>
              <a:t>Symbol, Date, Open, high, Low, Close</a:t>
            </a:r>
            <a:r>
              <a:rPr lang="en" altLang="zh-CN" sz="2000" dirty="0">
                <a:latin typeface="+mn-ea"/>
                <a:cs typeface="Arial" panose="020B0604020202020204" pitchFamily="34" charset="0"/>
              </a:rPr>
              <a:t>). It is a time-series data from market. </a:t>
            </a:r>
            <a:endParaRPr kumimoji="1" lang="zh-CN" altLang="en-US" sz="2000" dirty="0">
              <a:latin typeface="+mn-ea"/>
              <a:cs typeface="Arial" panose="020B0604020202020204" pitchFamily="34" charset="0"/>
            </a:endParaRPr>
          </a:p>
        </p:txBody>
      </p:sp>
    </p:spTree>
    <p:extLst>
      <p:ext uri="{BB962C8B-B14F-4D97-AF65-F5344CB8AC3E}">
        <p14:creationId xmlns:p14="http://schemas.microsoft.com/office/powerpoint/2010/main" val="102834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22290514-BF86-4818-CA7C-01D06C7E5435}"/>
              </a:ext>
            </a:extLst>
          </p:cNvPr>
          <p:cNvPicPr>
            <a:picLocks noChangeAspect="1"/>
          </p:cNvPicPr>
          <p:nvPr/>
        </p:nvPicPr>
        <p:blipFill rotWithShape="1">
          <a:blip r:embed="rId2"/>
          <a:srcRect l="34456"/>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1" name="Freeform: Shape 1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890F2A2E-3656-B166-098B-94C45E0884F6}"/>
              </a:ext>
            </a:extLst>
          </p:cNvPr>
          <p:cNvSpPr>
            <a:spLocks noGrp="1"/>
          </p:cNvSpPr>
          <p:nvPr>
            <p:ph type="title"/>
          </p:nvPr>
        </p:nvSpPr>
        <p:spPr>
          <a:xfrm>
            <a:off x="374904" y="856488"/>
            <a:ext cx="4992624" cy="1243584"/>
          </a:xfrm>
        </p:spPr>
        <p:txBody>
          <a:bodyPr anchor="ctr">
            <a:normAutofit/>
          </a:bodyPr>
          <a:lstStyle/>
          <a:p>
            <a:r>
              <a:rPr kumimoji="1" lang="en" altLang="zh-CN" sz="3400"/>
              <a:t>Analyze the goals of the project</a:t>
            </a:r>
            <a:endParaRPr kumimoji="1" lang="zh-CN" altLang="en-US" sz="3400"/>
          </a:p>
        </p:txBody>
      </p:sp>
      <p:sp>
        <p:nvSpPr>
          <p:cNvPr id="15" name="Rectangle 1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内容占位符 2">
            <a:extLst>
              <a:ext uri="{FF2B5EF4-FFF2-40B4-BE49-F238E27FC236}">
                <a16:creationId xmlns:a16="http://schemas.microsoft.com/office/drawing/2014/main" id="{04116BCA-CE35-9047-EE80-6BFAD14D54F4}"/>
              </a:ext>
            </a:extLst>
          </p:cNvPr>
          <p:cNvSpPr>
            <a:spLocks noGrp="1"/>
          </p:cNvSpPr>
          <p:nvPr>
            <p:ph idx="1"/>
          </p:nvPr>
        </p:nvSpPr>
        <p:spPr>
          <a:xfrm>
            <a:off x="374904" y="2522949"/>
            <a:ext cx="5065776" cy="3402363"/>
          </a:xfrm>
        </p:spPr>
        <p:txBody>
          <a:bodyPr anchor="t">
            <a:normAutofit/>
          </a:bodyPr>
          <a:lstStyle/>
          <a:p>
            <a:r>
              <a:rPr kumimoji="1" lang="en-US" altLang="zh-CN" sz="1400" dirty="0"/>
              <a:t>What we can do based on this project?</a:t>
            </a:r>
          </a:p>
          <a:p>
            <a:pPr lvl="1"/>
            <a:r>
              <a:rPr kumimoji="1" lang="en-US" altLang="zh-CN" sz="1400" dirty="0"/>
              <a:t>Predict the movement direction base on the data.</a:t>
            </a:r>
          </a:p>
          <a:p>
            <a:pPr lvl="1"/>
            <a:r>
              <a:rPr kumimoji="1" lang="en-US" altLang="zh-CN" sz="1400" dirty="0"/>
              <a:t>Predict the precise price base on the data.</a:t>
            </a:r>
          </a:p>
          <a:p>
            <a:pPr lvl="1"/>
            <a:r>
              <a:rPr kumimoji="1" lang="en-US" altLang="zh-CN" sz="1400" dirty="0"/>
              <a:t>Predict the market and develop a successful trading strategy (based on knowledge from COMP226)</a:t>
            </a:r>
          </a:p>
          <a:p>
            <a:r>
              <a:rPr kumimoji="1" lang="en-US" altLang="zh-CN" sz="1400" dirty="0"/>
              <a:t>The hidden Task behind above topics</a:t>
            </a:r>
            <a:r>
              <a:rPr kumimoji="1" lang="en-US" altLang="zh-CN" sz="1400" dirty="0">
                <a:sym typeface="Wingdings" pitchFamily="2" charset="2"/>
              </a:rPr>
              <a:t>: (based on deep learning aspect)</a:t>
            </a:r>
            <a:endParaRPr kumimoji="1" lang="en-US" altLang="zh-CN" sz="1400" dirty="0"/>
          </a:p>
          <a:p>
            <a:pPr lvl="1"/>
            <a:r>
              <a:rPr kumimoji="1" lang="en-US" altLang="zh-CN" sz="1400" dirty="0"/>
              <a:t>The easiest task is predicting the price change direction.</a:t>
            </a:r>
          </a:p>
          <a:p>
            <a:pPr lvl="1"/>
            <a:r>
              <a:rPr kumimoji="1" lang="en-US" altLang="zh-CN" sz="1400" dirty="0"/>
              <a:t>The second easy task is developing a trading strategy (which is same as the first one since only need know about price is direction)</a:t>
            </a:r>
          </a:p>
          <a:p>
            <a:pPr lvl="1"/>
            <a:r>
              <a:rPr kumimoji="1" lang="en-US" altLang="zh-CN" sz="1400" dirty="0"/>
              <a:t>The most challenge topic is predicting the exact price (direction + value)</a:t>
            </a:r>
          </a:p>
        </p:txBody>
      </p:sp>
    </p:spTree>
    <p:extLst>
      <p:ext uri="{BB962C8B-B14F-4D97-AF65-F5344CB8AC3E}">
        <p14:creationId xmlns:p14="http://schemas.microsoft.com/office/powerpoint/2010/main" val="1287570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A1EBF31-F889-1094-0365-0360671B39D4}"/>
              </a:ext>
            </a:extLst>
          </p:cNvPr>
          <p:cNvSpPr>
            <a:spLocks noGrp="1"/>
          </p:cNvSpPr>
          <p:nvPr>
            <p:ph type="title"/>
          </p:nvPr>
        </p:nvSpPr>
        <p:spPr>
          <a:xfrm>
            <a:off x="5297762" y="329184"/>
            <a:ext cx="6251110" cy="1783080"/>
          </a:xfrm>
        </p:spPr>
        <p:txBody>
          <a:bodyPr anchor="b">
            <a:normAutofit/>
          </a:bodyPr>
          <a:lstStyle/>
          <a:p>
            <a:r>
              <a:rPr kumimoji="1" lang="en-US" altLang="zh-CN" sz="4200" dirty="0"/>
              <a:t>Talk about Possible models </a:t>
            </a:r>
            <a:br>
              <a:rPr kumimoji="1" lang="en-US" altLang="zh-CN" sz="4200" dirty="0"/>
            </a:br>
            <a:endParaRPr kumimoji="1" lang="zh-CN" altLang="en-US" sz="4200" dirty="0"/>
          </a:p>
        </p:txBody>
      </p:sp>
      <p:pic>
        <p:nvPicPr>
          <p:cNvPr id="5" name="Picture 4" descr="Small tree">
            <a:extLst>
              <a:ext uri="{FF2B5EF4-FFF2-40B4-BE49-F238E27FC236}">
                <a16:creationId xmlns:a16="http://schemas.microsoft.com/office/drawing/2014/main" id="{77631E33-9219-B1F1-72B2-19DF1D37AC7E}"/>
              </a:ext>
            </a:extLst>
          </p:cNvPr>
          <p:cNvPicPr>
            <a:picLocks noChangeAspect="1"/>
          </p:cNvPicPr>
          <p:nvPr/>
        </p:nvPicPr>
        <p:blipFill rotWithShape="1">
          <a:blip r:embed="rId2"/>
          <a:srcRect l="17998" r="3667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E5B549AA-9711-C95D-D4EE-0E4388193CC0}"/>
              </a:ext>
            </a:extLst>
          </p:cNvPr>
          <p:cNvSpPr>
            <a:spLocks noGrp="1"/>
          </p:cNvSpPr>
          <p:nvPr>
            <p:ph idx="1"/>
          </p:nvPr>
        </p:nvSpPr>
        <p:spPr>
          <a:xfrm>
            <a:off x="5297762" y="2706624"/>
            <a:ext cx="6251110" cy="3483864"/>
          </a:xfrm>
        </p:spPr>
        <p:txBody>
          <a:bodyPr>
            <a:normAutofit/>
          </a:bodyPr>
          <a:lstStyle/>
          <a:p>
            <a:r>
              <a:rPr kumimoji="1" lang="en-US" altLang="zh-CN" sz="1500" dirty="0">
                <a:latin typeface="+mn-ea"/>
              </a:rPr>
              <a:t>Now it is cleat that I need to build a regression model to predict the exact commodity price. </a:t>
            </a:r>
          </a:p>
          <a:p>
            <a:r>
              <a:rPr kumimoji="1" lang="en-US" altLang="zh-CN" sz="1500" dirty="0">
                <a:latin typeface="+mn-ea"/>
              </a:rPr>
              <a:t>The model may be possible:</a:t>
            </a:r>
          </a:p>
          <a:p>
            <a:pPr lvl="1"/>
            <a:r>
              <a:rPr kumimoji="1" lang="en-US" altLang="zh-CN" sz="1500" dirty="0">
                <a:latin typeface="+mn-ea"/>
              </a:rPr>
              <a:t>Linear regression</a:t>
            </a:r>
          </a:p>
          <a:p>
            <a:pPr lvl="1"/>
            <a:r>
              <a:rPr kumimoji="1" lang="en-US" altLang="zh-CN" sz="1500" dirty="0">
                <a:latin typeface="+mn-ea"/>
              </a:rPr>
              <a:t>RNN (LSTM) for time-series data</a:t>
            </a:r>
          </a:p>
          <a:p>
            <a:r>
              <a:rPr kumimoji="1" lang="en-US" altLang="zh-CN" sz="1500" dirty="0">
                <a:latin typeface="+mn-ea"/>
              </a:rPr>
              <a:t>The model used for price prediction but not suitable for this task:</a:t>
            </a:r>
          </a:p>
          <a:p>
            <a:pPr lvl="1"/>
            <a:r>
              <a:rPr lang="en-US" altLang="zh-CN" sz="1500" kern="100" dirty="0">
                <a:effectLst/>
                <a:latin typeface="+mn-ea"/>
                <a:cs typeface="Times New Roman" panose="02020603050405020304" pitchFamily="18" charset="0"/>
              </a:rPr>
              <a:t>Decision tree (not suitable) data type not num. </a:t>
            </a:r>
            <a:r>
              <a:rPr lang="en-US" altLang="zh-CN" sz="1500" kern="100" dirty="0">
                <a:latin typeface="+mn-ea"/>
                <a:cs typeface="Times New Roman" panose="02020603050405020304" pitchFamily="18" charset="0"/>
              </a:rPr>
              <a:t>(room type for room price)</a:t>
            </a:r>
            <a:endParaRPr lang="zh-CN" altLang="zh-CN" sz="1500" kern="100" dirty="0">
              <a:effectLst/>
              <a:latin typeface="+mn-ea"/>
              <a:cs typeface="Times New Roman" panose="02020603050405020304" pitchFamily="18" charset="0"/>
            </a:endParaRPr>
          </a:p>
          <a:p>
            <a:pPr lvl="1"/>
            <a:r>
              <a:rPr lang="en-US" altLang="zh-CN" sz="1500" kern="100" dirty="0">
                <a:effectLst/>
                <a:latin typeface="+mn-ea"/>
                <a:cs typeface="Times New Roman" panose="02020603050405020304" pitchFamily="18" charset="0"/>
              </a:rPr>
              <a:t>Random forest (not suitable) data type not num.</a:t>
            </a:r>
            <a:endParaRPr lang="zh-CN" altLang="zh-CN" sz="1500" kern="100" dirty="0">
              <a:effectLst/>
              <a:latin typeface="+mn-ea"/>
              <a:cs typeface="Times New Roman" panose="02020603050405020304" pitchFamily="18" charset="0"/>
            </a:endParaRPr>
          </a:p>
          <a:p>
            <a:pPr lvl="1"/>
            <a:r>
              <a:rPr lang="en-US" altLang="zh-CN" sz="1500" kern="100" dirty="0">
                <a:effectLst/>
                <a:latin typeface="+mn-ea"/>
                <a:cs typeface="Times New Roman" panose="02020603050405020304" pitchFamily="18" charset="0"/>
              </a:rPr>
              <a:t>Logistic regression (not suitable) bi-classify for direction.</a:t>
            </a:r>
            <a:endParaRPr lang="zh-CN" altLang="zh-CN" sz="1500" kern="100" dirty="0">
              <a:effectLst/>
              <a:latin typeface="+mn-ea"/>
              <a:cs typeface="Times New Roman" panose="02020603050405020304" pitchFamily="18" charset="0"/>
            </a:endParaRPr>
          </a:p>
          <a:p>
            <a:pPr lvl="1"/>
            <a:r>
              <a:rPr lang="en-US" altLang="zh-CN" sz="1500" kern="100" dirty="0">
                <a:effectLst/>
                <a:latin typeface="+mn-ea"/>
                <a:cs typeface="Times New Roman" panose="02020603050405020304" pitchFamily="18" charset="0"/>
              </a:rPr>
              <a:t>SVC from scikit-learn (not suitable) bi-classify.</a:t>
            </a:r>
            <a:endParaRPr lang="zh-CN" altLang="zh-CN" sz="1500" kern="100" dirty="0">
              <a:effectLst/>
              <a:latin typeface="+mn-ea"/>
              <a:cs typeface="Times New Roman" panose="02020603050405020304" pitchFamily="18" charset="0"/>
            </a:endParaRPr>
          </a:p>
          <a:p>
            <a:pPr lvl="1"/>
            <a:endParaRPr kumimoji="1" lang="zh-CN" altLang="en-US" sz="1500" dirty="0">
              <a:latin typeface="+mn-ea"/>
            </a:endParaRPr>
          </a:p>
        </p:txBody>
      </p:sp>
    </p:spTree>
    <p:extLst>
      <p:ext uri="{BB962C8B-B14F-4D97-AF65-F5344CB8AC3E}">
        <p14:creationId xmlns:p14="http://schemas.microsoft.com/office/powerpoint/2010/main" val="69626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BEAE9B7-B8E0-F802-CB03-BB66426D6A52}"/>
              </a:ext>
            </a:extLst>
          </p:cNvPr>
          <p:cNvSpPr>
            <a:spLocks noGrp="1"/>
          </p:cNvSpPr>
          <p:nvPr>
            <p:ph type="title"/>
          </p:nvPr>
        </p:nvSpPr>
        <p:spPr>
          <a:xfrm>
            <a:off x="804672" y="802955"/>
            <a:ext cx="4766330" cy="1454051"/>
          </a:xfrm>
        </p:spPr>
        <p:txBody>
          <a:bodyPr>
            <a:normAutofit/>
          </a:bodyPr>
          <a:lstStyle/>
          <a:p>
            <a:r>
              <a:rPr kumimoji="1" lang="en-US" altLang="zh-CN" sz="3600">
                <a:solidFill>
                  <a:schemeClr val="tx2"/>
                </a:solidFill>
              </a:rPr>
              <a:t>Now is project implementation details</a:t>
            </a:r>
            <a:endParaRPr kumimoji="1" lang="zh-CN" altLang="en-US" sz="3600">
              <a:solidFill>
                <a:schemeClr val="tx2"/>
              </a:solidFill>
            </a:endParaRPr>
          </a:p>
        </p:txBody>
      </p:sp>
      <p:sp>
        <p:nvSpPr>
          <p:cNvPr id="3" name="内容占位符 2">
            <a:extLst>
              <a:ext uri="{FF2B5EF4-FFF2-40B4-BE49-F238E27FC236}">
                <a16:creationId xmlns:a16="http://schemas.microsoft.com/office/drawing/2014/main" id="{AA76D485-F8CD-6077-9333-7552430C69E7}"/>
              </a:ext>
            </a:extLst>
          </p:cNvPr>
          <p:cNvSpPr>
            <a:spLocks noGrp="1"/>
          </p:cNvSpPr>
          <p:nvPr>
            <p:ph idx="1"/>
          </p:nvPr>
        </p:nvSpPr>
        <p:spPr>
          <a:xfrm>
            <a:off x="804672" y="2421683"/>
            <a:ext cx="4765949" cy="3353476"/>
          </a:xfrm>
        </p:spPr>
        <p:txBody>
          <a:bodyPr anchor="t">
            <a:normAutofit/>
          </a:bodyPr>
          <a:lstStyle/>
          <a:p>
            <a:pPr marL="514350" indent="-514350">
              <a:buFont typeface="+mj-lt"/>
              <a:buAutoNum type="arabicPeriod"/>
            </a:pPr>
            <a:r>
              <a:rPr kumimoji="1" lang="en-US" altLang="zh-CN" sz="1700" dirty="0">
                <a:solidFill>
                  <a:schemeClr val="tx2"/>
                </a:solidFill>
              </a:rPr>
              <a:t>Import dataset.</a:t>
            </a:r>
          </a:p>
          <a:p>
            <a:pPr lvl="1"/>
            <a:r>
              <a:rPr kumimoji="1" lang="en-US" altLang="zh-CN" sz="1700" dirty="0">
                <a:solidFill>
                  <a:schemeClr val="tx2"/>
                </a:solidFill>
              </a:rPr>
              <a:t>Use Pandas read and store in the </a:t>
            </a:r>
            <a:r>
              <a:rPr kumimoji="1" lang="en-US" altLang="zh-CN" sz="1700" dirty="0" err="1">
                <a:solidFill>
                  <a:schemeClr val="tx2"/>
                </a:solidFill>
              </a:rPr>
              <a:t>dataframe</a:t>
            </a:r>
            <a:r>
              <a:rPr kumimoji="1" lang="en-US" altLang="zh-CN" sz="1700" dirty="0">
                <a:solidFill>
                  <a:schemeClr val="tx2"/>
                </a:solidFill>
              </a:rPr>
              <a:t> which is easy to operate.</a:t>
            </a:r>
          </a:p>
          <a:p>
            <a:pPr lvl="1"/>
            <a:r>
              <a:rPr kumimoji="1" lang="en-US" altLang="zh-CN" sz="1700" dirty="0">
                <a:solidFill>
                  <a:schemeClr val="tx2"/>
                </a:solidFill>
              </a:rPr>
              <a:t>Output the </a:t>
            </a:r>
            <a:r>
              <a:rPr kumimoji="1" lang="en-US" altLang="zh-CN" sz="1700" dirty="0" err="1">
                <a:solidFill>
                  <a:schemeClr val="tx2"/>
                </a:solidFill>
              </a:rPr>
              <a:t>dataframe</a:t>
            </a:r>
            <a:r>
              <a:rPr kumimoji="1" lang="en-US" altLang="zh-CN" sz="1700" dirty="0">
                <a:solidFill>
                  <a:schemeClr val="tx2"/>
                </a:solidFill>
              </a:rPr>
              <a:t> information to overview.</a:t>
            </a:r>
          </a:p>
          <a:p>
            <a:pPr lvl="1"/>
            <a:endParaRPr kumimoji="1" lang="en-US" altLang="zh-CN" sz="1700" dirty="0">
              <a:solidFill>
                <a:schemeClr val="tx2"/>
              </a:solidFill>
            </a:endParaRPr>
          </a:p>
          <a:p>
            <a:pPr marL="514350" indent="-514350">
              <a:buFont typeface="+mj-lt"/>
              <a:buAutoNum type="arabicPeriod"/>
            </a:pPr>
            <a:endParaRPr kumimoji="1" lang="en-US" altLang="zh-CN" sz="1700" dirty="0">
              <a:solidFill>
                <a:schemeClr val="tx2"/>
              </a:solidFill>
            </a:endParaRPr>
          </a:p>
          <a:p>
            <a:pPr marL="514350" indent="-514350">
              <a:buFont typeface="+mj-lt"/>
              <a:buAutoNum type="arabicPeriod"/>
            </a:pPr>
            <a:r>
              <a:rPr lang="en-US" altLang="zh-CN" sz="1700" kern="100" dirty="0">
                <a:solidFill>
                  <a:schemeClr val="tx2"/>
                </a:solidFill>
                <a:effectLst/>
                <a:latin typeface="Times" pitchFamily="2" charset="0"/>
                <a:ea typeface="DengXian" panose="02010600030101010101" pitchFamily="2" charset="-122"/>
                <a:cs typeface="Times New Roman" panose="02020603050405020304" pitchFamily="18" charset="0"/>
              </a:rPr>
              <a:t>Preprocess the dataset.</a:t>
            </a:r>
            <a:endParaRPr lang="zh-CN" altLang="zh-CN" sz="1700" kern="100" dirty="0">
              <a:solidFill>
                <a:schemeClr val="tx2"/>
              </a:solidFill>
              <a:effectLst/>
              <a:latin typeface="DengXian" panose="02010600030101010101" pitchFamily="2" charset="-122"/>
              <a:ea typeface="DengXian" panose="02010600030101010101" pitchFamily="2" charset="-122"/>
              <a:cs typeface="Times New Roman" panose="02020603050405020304" pitchFamily="18" charset="0"/>
            </a:endParaRPr>
          </a:p>
          <a:p>
            <a:pPr lvl="1"/>
            <a:r>
              <a:rPr kumimoji="1" lang="en-US" altLang="zh-CN" sz="1700" dirty="0">
                <a:solidFill>
                  <a:schemeClr val="tx2"/>
                </a:solidFill>
              </a:rPr>
              <a:t>Divide the data into different commodity</a:t>
            </a:r>
          </a:p>
          <a:p>
            <a:pPr lvl="1"/>
            <a:r>
              <a:rPr lang="en" altLang="zh-CN" sz="1700" b="0" i="0" dirty="0" err="1">
                <a:solidFill>
                  <a:schemeClr val="tx2"/>
                </a:solidFill>
                <a:effectLst/>
                <a:latin typeface="Roboto" panose="02000000000000000000" pitchFamily="2" charset="0"/>
              </a:rPr>
              <a:t>MinMax</a:t>
            </a:r>
            <a:r>
              <a:rPr lang="en" altLang="zh-CN" sz="1700" dirty="0">
                <a:solidFill>
                  <a:schemeClr val="tx2"/>
                </a:solidFill>
                <a:latin typeface="Roboto" panose="02000000000000000000" pitchFamily="2" charset="0"/>
              </a:rPr>
              <a:t> </a:t>
            </a:r>
            <a:r>
              <a:rPr kumimoji="1" lang="en-US" altLang="zh-CN" sz="1700" dirty="0">
                <a:solidFill>
                  <a:schemeClr val="tx2"/>
                </a:solidFill>
              </a:rPr>
              <a:t>Normalization in range (0,1)</a:t>
            </a:r>
          </a:p>
          <a:p>
            <a:pPr lvl="1"/>
            <a:r>
              <a:rPr kumimoji="1" lang="en-US" altLang="zh-CN" sz="1700" dirty="0">
                <a:solidFill>
                  <a:schemeClr val="tx2"/>
                </a:solidFill>
              </a:rPr>
              <a:t>Visualize some features</a:t>
            </a:r>
          </a:p>
          <a:p>
            <a:pPr lvl="1"/>
            <a:endParaRPr kumimoji="1" lang="en-US" altLang="zh-CN" sz="1700" dirty="0">
              <a:solidFill>
                <a:schemeClr val="tx2"/>
              </a:solidFill>
            </a:endParaRPr>
          </a:p>
        </p:txBody>
      </p:sp>
      <p:grpSp>
        <p:nvGrpSpPr>
          <p:cNvPr id="15" name="Group 1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 name="Freeform: Shape 1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 5">
            <a:extLst>
              <a:ext uri="{FF2B5EF4-FFF2-40B4-BE49-F238E27FC236}">
                <a16:creationId xmlns:a16="http://schemas.microsoft.com/office/drawing/2014/main" id="{1D11ECA1-4D5A-AFC1-D9C1-4D355A8B73F8}"/>
              </a:ext>
            </a:extLst>
          </p:cNvPr>
          <p:cNvPicPr>
            <a:picLocks noChangeAspect="1"/>
          </p:cNvPicPr>
          <p:nvPr/>
        </p:nvPicPr>
        <p:blipFill>
          <a:blip r:embed="rId2"/>
          <a:stretch>
            <a:fillRect/>
          </a:stretch>
        </p:blipFill>
        <p:spPr>
          <a:xfrm>
            <a:off x="7708392" y="2560080"/>
            <a:ext cx="4142232" cy="2661383"/>
          </a:xfrm>
          <a:prstGeom prst="rect">
            <a:avLst/>
          </a:prstGeom>
        </p:spPr>
      </p:pic>
    </p:spTree>
    <p:extLst>
      <p:ext uri="{BB962C8B-B14F-4D97-AF65-F5344CB8AC3E}">
        <p14:creationId xmlns:p14="http://schemas.microsoft.com/office/powerpoint/2010/main" val="3602163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09704-093B-CDFF-2D96-DDCEC4DC4A46}"/>
              </a:ext>
            </a:extLst>
          </p:cNvPr>
          <p:cNvSpPr>
            <a:spLocks noGrp="1"/>
          </p:cNvSpPr>
          <p:nvPr>
            <p:ph type="title"/>
          </p:nvPr>
        </p:nvSpPr>
        <p:spPr/>
        <p:txBody>
          <a:bodyPr/>
          <a:lstStyle/>
          <a:p>
            <a:r>
              <a:rPr kumimoji="1" lang="en-US" altLang="zh-CN" dirty="0"/>
              <a:t>Visualization </a:t>
            </a:r>
            <a:endParaRPr kumimoji="1" lang="zh-CN" altLang="en-US" dirty="0"/>
          </a:p>
        </p:txBody>
      </p:sp>
      <p:graphicFrame>
        <p:nvGraphicFramePr>
          <p:cNvPr id="1037" name="内容占位符 2">
            <a:extLst>
              <a:ext uri="{FF2B5EF4-FFF2-40B4-BE49-F238E27FC236}">
                <a16:creationId xmlns:a16="http://schemas.microsoft.com/office/drawing/2014/main" id="{2896BFD9-D810-4D31-ABBD-C3A68CB10220}"/>
              </a:ext>
            </a:extLst>
          </p:cNvPr>
          <p:cNvGraphicFramePr>
            <a:graphicFrameLocks noGrp="1"/>
          </p:cNvGraphicFramePr>
          <p:nvPr>
            <p:ph idx="1"/>
          </p:nvPr>
        </p:nvGraphicFramePr>
        <p:xfrm>
          <a:off x="736600" y="14184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图形用户界面, 图表&#10;&#10;描述已自动生成">
            <a:extLst>
              <a:ext uri="{FF2B5EF4-FFF2-40B4-BE49-F238E27FC236}">
                <a16:creationId xmlns:a16="http://schemas.microsoft.com/office/drawing/2014/main" id="{FDB6BB5C-B4D2-4FAA-90A4-B31E480131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3363" y="5130799"/>
            <a:ext cx="17653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图形用户界面, 图表, 直方图&#10;&#10;描述已自动生成">
            <a:extLst>
              <a:ext uri="{FF2B5EF4-FFF2-40B4-BE49-F238E27FC236}">
                <a16:creationId xmlns:a16="http://schemas.microsoft.com/office/drawing/2014/main" id="{4A33E352-32DC-A562-89ED-D80122E2FE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1675" y="5111751"/>
            <a:ext cx="166370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图形用户界面, 图表&#10;&#10;描述已自动生成">
            <a:extLst>
              <a:ext uri="{FF2B5EF4-FFF2-40B4-BE49-F238E27FC236}">
                <a16:creationId xmlns:a16="http://schemas.microsoft.com/office/drawing/2014/main" id="{DEBB4BBC-CB95-5761-A04B-5A9CD93FDD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762" y="5159707"/>
            <a:ext cx="18161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 descr="图形用户界面&#10;&#10;描述已自动生成">
            <a:extLst>
              <a:ext uri="{FF2B5EF4-FFF2-40B4-BE49-F238E27FC236}">
                <a16:creationId xmlns:a16="http://schemas.microsoft.com/office/drawing/2014/main" id="{8EA606D7-8328-CE4F-B329-DF3090AAF3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2600" y="5111751"/>
            <a:ext cx="1879600" cy="1638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80FCD15F-5033-9D25-3C82-29BDB76EFA8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6">
            <a:extLst>
              <a:ext uri="{FF2B5EF4-FFF2-40B4-BE49-F238E27FC236}">
                <a16:creationId xmlns:a16="http://schemas.microsoft.com/office/drawing/2014/main" id="{EED4EC14-E414-FA55-2414-F325D1086A40}"/>
              </a:ext>
            </a:extLst>
          </p:cNvPr>
          <p:cNvSpPr>
            <a:spLocks noChangeArrowheads="1"/>
          </p:cNvSpPr>
          <p:nvPr/>
        </p:nvSpPr>
        <p:spPr bwMode="auto">
          <a:xfrm>
            <a:off x="0" y="2044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DengXian" panose="02010600030101010101" pitchFamily="2" charset="-122"/>
                <a:ea typeface="DengXian" panose="02010600030101010101" pitchFamily="2" charset="-122"/>
                <a:cs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3E73761A-643F-F412-B84C-865684422E90}"/>
              </a:ext>
            </a:extLst>
          </p:cNvPr>
          <p:cNvSpPr>
            <a:spLocks noChangeArrowheads="1"/>
          </p:cNvSpPr>
          <p:nvPr/>
        </p:nvSpPr>
        <p:spPr bwMode="auto">
          <a:xfrm>
            <a:off x="0" y="359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DengXian" panose="02010600030101010101" pitchFamily="2" charset="-122"/>
                <a:ea typeface="DengXian" panose="02010600030101010101" pitchFamily="2" charset="-122"/>
                <a:cs typeface="Times New Roman" panose="02020603050405020304" pitchFamily="18" charset="0"/>
              </a:rPr>
              <a:t> </a:t>
            </a:r>
            <a:endParaRPr kumimoji="0" lang="zh-CN" altLang="zh-CN"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8">
            <a:extLst>
              <a:ext uri="{FF2B5EF4-FFF2-40B4-BE49-F238E27FC236}">
                <a16:creationId xmlns:a16="http://schemas.microsoft.com/office/drawing/2014/main" id="{1C3EC838-9D09-CF3A-3A70-63829DCAC020}"/>
              </a:ext>
            </a:extLst>
          </p:cNvPr>
          <p:cNvSpPr>
            <a:spLocks noChangeArrowheads="1"/>
          </p:cNvSpPr>
          <p:nvPr/>
        </p:nvSpPr>
        <p:spPr bwMode="auto">
          <a:xfrm>
            <a:off x="0" y="523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DengXian" panose="02010600030101010101" pitchFamily="2" charset="-122"/>
                <a:ea typeface="DengXian" panose="02010600030101010101" pitchFamily="2" charset="-122"/>
                <a:cs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6F6B2C27-C25D-3445-FBE6-C209E04A0E92}"/>
              </a:ext>
            </a:extLst>
          </p:cNvPr>
          <p:cNvSpPr>
            <a:spLocks noChangeArrowheads="1"/>
          </p:cNvSpPr>
          <p:nvPr/>
        </p:nvSpPr>
        <p:spPr bwMode="auto">
          <a:xfrm>
            <a:off x="0" y="687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35" name="Picture 11" descr="图形用户界面, 图表, 直方图&#10;&#10;描述已自动生成">
            <a:extLst>
              <a:ext uri="{FF2B5EF4-FFF2-40B4-BE49-F238E27FC236}">
                <a16:creationId xmlns:a16="http://schemas.microsoft.com/office/drawing/2014/main" id="{305DF172-D603-C7CC-32B3-E337362993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5375" y="5095876"/>
            <a:ext cx="1943100" cy="1727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图片 1" descr="图形用户界面&#10;&#10;描述已自动生成">
            <a:extLst>
              <a:ext uri="{FF2B5EF4-FFF2-40B4-BE49-F238E27FC236}">
                <a16:creationId xmlns:a16="http://schemas.microsoft.com/office/drawing/2014/main" id="{78762738-8FA4-1360-2296-E439A2E788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5375" y="5111751"/>
            <a:ext cx="1765300" cy="16665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2">
            <a:extLst>
              <a:ext uri="{FF2B5EF4-FFF2-40B4-BE49-F238E27FC236}">
                <a16:creationId xmlns:a16="http://schemas.microsoft.com/office/drawing/2014/main" id="{5F6BC1F6-71C7-3151-822C-CD06741973D3}"/>
              </a:ext>
            </a:extLst>
          </p:cNvPr>
          <p:cNvSpPr>
            <a:spLocks noChangeArrowheads="1"/>
          </p:cNvSpPr>
          <p:nvPr/>
        </p:nvSpPr>
        <p:spPr bwMode="auto">
          <a:xfrm>
            <a:off x="2519362" y="985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3">
            <a:extLst>
              <a:ext uri="{FF2B5EF4-FFF2-40B4-BE49-F238E27FC236}">
                <a16:creationId xmlns:a16="http://schemas.microsoft.com/office/drawing/2014/main" id="{0CBAF93E-F486-7BBB-A2EA-54CA86B8DA9C}"/>
              </a:ext>
            </a:extLst>
          </p:cNvPr>
          <p:cNvSpPr>
            <a:spLocks noChangeArrowheads="1"/>
          </p:cNvSpPr>
          <p:nvPr/>
        </p:nvSpPr>
        <p:spPr bwMode="auto">
          <a:xfrm>
            <a:off x="2519362" y="31702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DengXian" panose="02010600030101010101" pitchFamily="2" charset="-122"/>
                <a:ea typeface="DengXian" panose="02010600030101010101" pitchFamily="2" charset="-122"/>
                <a:cs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14">
            <a:extLst>
              <a:ext uri="{FF2B5EF4-FFF2-40B4-BE49-F238E27FC236}">
                <a16:creationId xmlns:a16="http://schemas.microsoft.com/office/drawing/2014/main" id="{1083D10C-0A98-F3C6-8CE7-2BA8099FA700}"/>
              </a:ext>
            </a:extLst>
          </p:cNvPr>
          <p:cNvSpPr>
            <a:spLocks noChangeArrowheads="1"/>
          </p:cNvSpPr>
          <p:nvPr/>
        </p:nvSpPr>
        <p:spPr bwMode="auto">
          <a:xfrm>
            <a:off x="2519362" y="4884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518764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DE09A-9717-DD68-C247-00F6DB839BEF}"/>
              </a:ext>
            </a:extLst>
          </p:cNvPr>
          <p:cNvSpPr>
            <a:spLocks noGrp="1"/>
          </p:cNvSpPr>
          <p:nvPr>
            <p:ph type="title"/>
          </p:nvPr>
        </p:nvSpPr>
        <p:spPr/>
        <p:txBody>
          <a:bodyPr/>
          <a:lstStyle/>
          <a:p>
            <a:r>
              <a:rPr kumimoji="1" lang="en-US" altLang="zh-CN" dirty="0"/>
              <a:t>Features preprocess and preparation </a:t>
            </a:r>
            <a:endParaRPr kumimoji="1" lang="zh-CN" altLang="en-US" dirty="0"/>
          </a:p>
        </p:txBody>
      </p:sp>
      <p:graphicFrame>
        <p:nvGraphicFramePr>
          <p:cNvPr id="5" name="内容占位符 2">
            <a:extLst>
              <a:ext uri="{FF2B5EF4-FFF2-40B4-BE49-F238E27FC236}">
                <a16:creationId xmlns:a16="http://schemas.microsoft.com/office/drawing/2014/main" id="{8DF90A4E-6F25-7B43-0885-F7CA1CFBED28}"/>
              </a:ext>
            </a:extLst>
          </p:cNvPr>
          <p:cNvGraphicFramePr>
            <a:graphicFrameLocks noGrp="1"/>
          </p:cNvGraphicFramePr>
          <p:nvPr>
            <p:ph idx="1"/>
            <p:extLst>
              <p:ext uri="{D42A27DB-BD31-4B8C-83A1-F6EECF244321}">
                <p14:modId xmlns:p14="http://schemas.microsoft.com/office/powerpoint/2010/main" val="24378529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95667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9050</TotalTime>
  <Words>1555</Words>
  <Application>Microsoft Macintosh PowerPoint</Application>
  <PresentationFormat>宽屏</PresentationFormat>
  <Paragraphs>157</Paragraphs>
  <Slides>22</Slides>
  <Notes>0</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等线</vt:lpstr>
      <vt:lpstr>等线</vt:lpstr>
      <vt:lpstr>等线 Light</vt:lpstr>
      <vt:lpstr>Arial</vt:lpstr>
      <vt:lpstr>Calibri</vt:lpstr>
      <vt:lpstr>Courier New</vt:lpstr>
      <vt:lpstr>Roboto</vt:lpstr>
      <vt:lpstr>Times</vt:lpstr>
      <vt:lpstr>Ubuntu</vt:lpstr>
      <vt:lpstr>Office 主题​​</vt:lpstr>
      <vt:lpstr>Identify project objectives and tasks</vt:lpstr>
      <vt:lpstr>Deep Learning for Commodity Price Prediction </vt:lpstr>
      <vt:lpstr>Introduction</vt:lpstr>
      <vt:lpstr>Dataset introduction</vt:lpstr>
      <vt:lpstr>Analyze the goals of the project</vt:lpstr>
      <vt:lpstr>Talk about Possible models  </vt:lpstr>
      <vt:lpstr>Now is project implementation details</vt:lpstr>
      <vt:lpstr>Visualization </vt:lpstr>
      <vt:lpstr>Features preprocess and preparation </vt:lpstr>
      <vt:lpstr>Implement the Linear Regression for this dataset</vt:lpstr>
      <vt:lpstr>Check the best performance</vt:lpstr>
      <vt:lpstr>Linear regression for other commodities. </vt:lpstr>
      <vt:lpstr>Best linear regression for every commodity</vt:lpstr>
      <vt:lpstr>Implement the LSTM model</vt:lpstr>
      <vt:lpstr>Build the LSTM model</vt:lpstr>
      <vt:lpstr>Train LSTM model</vt:lpstr>
      <vt:lpstr>Train LSTM model</vt:lpstr>
      <vt:lpstr>Training and Evaluation of the LSTM model</vt:lpstr>
      <vt:lpstr>Training and Evaluation of the LSTM model</vt:lpstr>
      <vt:lpstr>Training and Evaluation of the LSTM model</vt:lpstr>
      <vt:lpstr>Training and Evaluation of the LSTM model</vt:lpstr>
      <vt:lpstr>Conclusion of the LSTM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Commodity Price Prediction </dc:title>
  <dc:creator>Ming gh</dc:creator>
  <cp:lastModifiedBy>Ming gh</cp:lastModifiedBy>
  <cp:revision>11</cp:revision>
  <dcterms:created xsi:type="dcterms:W3CDTF">2023-04-11T18:14:40Z</dcterms:created>
  <dcterms:modified xsi:type="dcterms:W3CDTF">2023-04-18T01:07:06Z</dcterms:modified>
</cp:coreProperties>
</file>